
<file path=[Content_Types].xml><?xml version="1.0" encoding="utf-8"?>
<Types xmlns="http://schemas.openxmlformats.org/package/2006/content-types">
  <Default Extension="jpeg" ContentType="image/jpeg"/>
  <Default Extension="mov" ContentType="video/quicktime"/>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4"/>
  </p:notesMasterIdLst>
  <p:sldIdLst>
    <p:sldId id="256" r:id="rId5"/>
    <p:sldId id="257" r:id="rId6"/>
    <p:sldId id="258" r:id="rId7"/>
    <p:sldId id="265" r:id="rId8"/>
    <p:sldId id="262" r:id="rId9"/>
    <p:sldId id="271" r:id="rId10"/>
    <p:sldId id="266" r:id="rId11"/>
    <p:sldId id="274" r:id="rId12"/>
    <p:sldId id="263"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1FCB314-B3C5-445E-B3E4-242F98182F60}" v="13" dt="2025-02-05T23:58:44.77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970" autoAdjust="0"/>
    <p:restoredTop sz="68409" autoAdjust="0"/>
  </p:normalViewPr>
  <p:slideViewPr>
    <p:cSldViewPr snapToGrid="0">
      <p:cViewPr varScale="1">
        <p:scale>
          <a:sx n="56" d="100"/>
          <a:sy n="56" d="100"/>
        </p:scale>
        <p:origin x="1483"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presProps" Target="presProps.xml"/><Relationship Id="rId10" Type="http://schemas.openxmlformats.org/officeDocument/2006/relationships/slide" Target="slides/slide6.xml"/><Relationship Id="rId19"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819A3C7-68CD-4627-9F95-4587099CDBB3}" type="datetimeFigureOut">
              <a:rPr lang="en-US" smtClean="0"/>
              <a:t>2/13/2025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E37B9AF-7691-4DC8-B445-714550785207}" type="slidenum">
              <a:rPr lang="en-US" smtClean="0"/>
              <a:t>‹#›</a:t>
            </a:fld>
            <a:endParaRPr lang="en-US"/>
          </a:p>
        </p:txBody>
      </p:sp>
    </p:spTree>
    <p:extLst>
      <p:ext uri="{BB962C8B-B14F-4D97-AF65-F5344CB8AC3E}">
        <p14:creationId xmlns:p14="http://schemas.microsoft.com/office/powerpoint/2010/main" val="40584465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ea typeface="+mn-lt"/>
                <a:cs typeface="+mn-lt"/>
              </a:rPr>
              <a:t>There is diffuse widespread metastatic disease to the thoracic spine and remaining visualized osseous structure.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ea typeface="+mn-lt"/>
              <a:cs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ea typeface="+mn-lt"/>
                <a:cs typeface="+mn-lt"/>
              </a:rPr>
              <a:t>Hypertrophic</a:t>
            </a:r>
            <a:r>
              <a:rPr lang="en-US" dirty="0"/>
              <a:t> changes of the posterior T12 vertebral body with a new focal enhancing lesion along the right dorsal aspect along with new epidural tumor along with degenerative changes contribute to severe thecal sac stenosis and mild to moderate compression of the conus (</a:t>
            </a:r>
            <a:r>
              <a:rPr lang="en-US" dirty="0" err="1"/>
              <a:t>Bilsky</a:t>
            </a:r>
            <a:r>
              <a:rPr lang="en-US" dirty="0"/>
              <a:t> grade 2). The most compressive level was treated to maintain posture.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There is severe narrowing of the right subarticular zone. Epidural tumor also extends into the right neural foramina.  </a:t>
            </a:r>
          </a:p>
          <a:p>
            <a:endParaRPr lang="en-US" dirty="0">
              <a:ea typeface="+mn-ea"/>
              <a:cs typeface="+mn-cs"/>
            </a:endParaRPr>
          </a:p>
          <a:p>
            <a:r>
              <a:rPr lang="en-US" dirty="0">
                <a:ea typeface="+mn-lt"/>
                <a:cs typeface="+mn-lt"/>
              </a:rPr>
              <a:t>There is mild dextroscoliosis of the thoracolumbar spine with a Cobb angle of 11 degrees.</a:t>
            </a:r>
            <a:endParaRPr lang="en-US" dirty="0">
              <a:ea typeface="+mn-ea"/>
              <a:cs typeface="+mn-cs"/>
            </a:endParaRPr>
          </a:p>
          <a:p>
            <a:endParaRPr lang="en-US" dirty="0">
              <a:ea typeface="+mn-ea"/>
              <a:cs typeface="+mn-cs"/>
            </a:endParaRPr>
          </a:p>
          <a:p>
            <a:r>
              <a:rPr lang="en-US" dirty="0">
                <a:ea typeface="+mn-lt"/>
                <a:cs typeface="+mn-lt"/>
              </a:rPr>
              <a:t>Diffuse osseous metastatic disease is present throughout the cervical, thoracic, and lumbar spine, with mixed lytic and sclerotic lesions present.</a:t>
            </a:r>
            <a:endParaRPr lang="en-US" dirty="0"/>
          </a:p>
        </p:txBody>
      </p:sp>
      <p:sp>
        <p:nvSpPr>
          <p:cNvPr id="4" name="Slide Number Placeholder 3"/>
          <p:cNvSpPr>
            <a:spLocks noGrp="1"/>
          </p:cNvSpPr>
          <p:nvPr>
            <p:ph type="sldNum" sz="quarter" idx="5"/>
          </p:nvPr>
        </p:nvSpPr>
        <p:spPr/>
        <p:txBody>
          <a:bodyPr/>
          <a:lstStyle/>
          <a:p>
            <a:fld id="{8E37B9AF-7691-4DC8-B445-714550785207}" type="slidenum">
              <a:rPr lang="en-US" smtClean="0"/>
              <a:t>4</a:t>
            </a:fld>
            <a:endParaRPr lang="en-US"/>
          </a:p>
        </p:txBody>
      </p:sp>
    </p:spTree>
    <p:extLst>
      <p:ext uri="{BB962C8B-B14F-4D97-AF65-F5344CB8AC3E}">
        <p14:creationId xmlns:p14="http://schemas.microsoft.com/office/powerpoint/2010/main" val="36844767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axial view, decompression of spinal cord is evident following circumferential decompression of the spinal cord after separation surgery for metastatic spinal cord compression. Bony arthrodesis evident on right side spanning the rod.</a:t>
            </a:r>
          </a:p>
          <a:p>
            <a:endParaRPr lang="en-US" dirty="0"/>
          </a:p>
          <a:p>
            <a:r>
              <a:rPr lang="en-US" dirty="0"/>
              <a:t>Sagittal and coronal CTs demonstrate bony arthrodesis between T11 and L1 pedicle screws on the right side of the spine.  There does not appear to be bony arthrodesis spanning the rod on the left side although there appears to be bone remodeling around the two left pedicle screws.</a:t>
            </a:r>
          </a:p>
          <a:p>
            <a:endParaRPr lang="en-US" dirty="0"/>
          </a:p>
        </p:txBody>
      </p:sp>
      <p:sp>
        <p:nvSpPr>
          <p:cNvPr id="4" name="Slide Number Placeholder 3"/>
          <p:cNvSpPr>
            <a:spLocks noGrp="1"/>
          </p:cNvSpPr>
          <p:nvPr>
            <p:ph type="sldNum" sz="quarter" idx="5"/>
          </p:nvPr>
        </p:nvSpPr>
        <p:spPr/>
        <p:txBody>
          <a:bodyPr/>
          <a:lstStyle/>
          <a:p>
            <a:fld id="{8E37B9AF-7691-4DC8-B445-714550785207}" type="slidenum">
              <a:rPr lang="en-US" smtClean="0"/>
              <a:t>6</a:t>
            </a:fld>
            <a:endParaRPr lang="en-US"/>
          </a:p>
        </p:txBody>
      </p:sp>
    </p:spTree>
    <p:extLst>
      <p:ext uri="{BB962C8B-B14F-4D97-AF65-F5344CB8AC3E}">
        <p14:creationId xmlns:p14="http://schemas.microsoft.com/office/powerpoint/2010/main" val="22970097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Calibri"/>
              <a:buNone/>
            </a:pPr>
            <a:r>
              <a:rPr lang="en-US" dirty="0"/>
              <a:t>Stable construct without evidence of hardware failure.</a:t>
            </a:r>
          </a:p>
          <a:p>
            <a:endParaRPr lang="en-US" dirty="0"/>
          </a:p>
        </p:txBody>
      </p:sp>
      <p:sp>
        <p:nvSpPr>
          <p:cNvPr id="4" name="Slide Number Placeholder 3"/>
          <p:cNvSpPr>
            <a:spLocks noGrp="1"/>
          </p:cNvSpPr>
          <p:nvPr>
            <p:ph type="sldNum" sz="quarter" idx="5"/>
          </p:nvPr>
        </p:nvSpPr>
        <p:spPr/>
        <p:txBody>
          <a:bodyPr/>
          <a:lstStyle/>
          <a:p>
            <a:fld id="{8E37B9AF-7691-4DC8-B445-714550785207}" type="slidenum">
              <a:rPr lang="en-US" smtClean="0"/>
              <a:t>7</a:t>
            </a:fld>
            <a:endParaRPr lang="en-US"/>
          </a:p>
        </p:txBody>
      </p:sp>
    </p:spTree>
    <p:extLst>
      <p:ext uri="{BB962C8B-B14F-4D97-AF65-F5344CB8AC3E}">
        <p14:creationId xmlns:p14="http://schemas.microsoft.com/office/powerpoint/2010/main" val="17485219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axial CT at 6 month demonstrates no hardware failure and adequate fixation between T11 and L1.</a:t>
            </a:r>
          </a:p>
          <a:p>
            <a:endParaRPr lang="en-US" dirty="0"/>
          </a:p>
          <a:p>
            <a:r>
              <a:rPr lang="en-US" dirty="0"/>
              <a:t>The sagittal and coronal CTs reveal an increase in the bony arthrodesis on the right side compared to 3 months. Spanning arthrodesis is not visible on the left side, although some bone may be forming at the core of the graft. </a:t>
            </a:r>
          </a:p>
          <a:p>
            <a:br>
              <a:rPr lang="en-US" dirty="0"/>
            </a:br>
            <a:r>
              <a:rPr lang="en-US" dirty="0"/>
              <a:t>The coronal CT reveals more extensive osseus material present around the left T11 and L1 pedicle screws. </a:t>
            </a:r>
          </a:p>
          <a:p>
            <a:endParaRPr lang="en-US" dirty="0"/>
          </a:p>
          <a:p>
            <a:r>
              <a:rPr lang="en-US" dirty="0"/>
              <a:t>*Differences in bone formation between the right and left sides are likely due to complete facetectomy on the left and medial facetectomy on the right without </a:t>
            </a:r>
            <a:r>
              <a:rPr lang="en-US"/>
              <a:t>pedicle resection. </a:t>
            </a:r>
            <a:endParaRPr lang="en-US" dirty="0"/>
          </a:p>
        </p:txBody>
      </p:sp>
      <p:sp>
        <p:nvSpPr>
          <p:cNvPr id="4" name="Slide Number Placeholder 3"/>
          <p:cNvSpPr>
            <a:spLocks noGrp="1"/>
          </p:cNvSpPr>
          <p:nvPr>
            <p:ph type="sldNum" sz="quarter" idx="5"/>
          </p:nvPr>
        </p:nvSpPr>
        <p:spPr/>
        <p:txBody>
          <a:bodyPr/>
          <a:lstStyle/>
          <a:p>
            <a:fld id="{8E37B9AF-7691-4DC8-B445-714550785207}" type="slidenum">
              <a:rPr lang="en-US" smtClean="0"/>
              <a:t>8</a:t>
            </a:fld>
            <a:endParaRPr lang="en-US"/>
          </a:p>
        </p:txBody>
      </p:sp>
    </p:spTree>
    <p:extLst>
      <p:ext uri="{BB962C8B-B14F-4D97-AF65-F5344CB8AC3E}">
        <p14:creationId xmlns:p14="http://schemas.microsoft.com/office/powerpoint/2010/main" val="38202948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E37B9AF-7691-4DC8-B445-714550785207}" type="slidenum">
              <a:rPr lang="en-US" smtClean="0"/>
              <a:t>9</a:t>
            </a:fld>
            <a:endParaRPr lang="en-US"/>
          </a:p>
        </p:txBody>
      </p:sp>
    </p:spTree>
    <p:extLst>
      <p:ext uri="{BB962C8B-B14F-4D97-AF65-F5344CB8AC3E}">
        <p14:creationId xmlns:p14="http://schemas.microsoft.com/office/powerpoint/2010/main" val="162761705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B4E2CE-631A-C95D-8447-A787CD53CF3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D5B5DA2-2479-3372-9F53-7AADB9BF14A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3E263BE-E89B-20D6-9F83-1AD8895D4546}"/>
              </a:ext>
            </a:extLst>
          </p:cNvPr>
          <p:cNvSpPr>
            <a:spLocks noGrp="1"/>
          </p:cNvSpPr>
          <p:nvPr>
            <p:ph type="dt" sz="half" idx="10"/>
          </p:nvPr>
        </p:nvSpPr>
        <p:spPr/>
        <p:txBody>
          <a:bodyPr/>
          <a:lstStyle/>
          <a:p>
            <a:fld id="{67763E31-3104-4926-AB48-5C606C7587A2}" type="datetimeFigureOut">
              <a:rPr lang="en-US" smtClean="0"/>
              <a:t>2/13/2025</a:t>
            </a:fld>
            <a:endParaRPr lang="en-US"/>
          </a:p>
        </p:txBody>
      </p:sp>
      <p:sp>
        <p:nvSpPr>
          <p:cNvPr id="5" name="Footer Placeholder 4">
            <a:extLst>
              <a:ext uri="{FF2B5EF4-FFF2-40B4-BE49-F238E27FC236}">
                <a16:creationId xmlns:a16="http://schemas.microsoft.com/office/drawing/2014/main" id="{D9E4D0D3-94CF-A4B2-51D1-88FCCD43DFC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759A23A-2486-BFE0-930B-2AA6997CBB97}"/>
              </a:ext>
            </a:extLst>
          </p:cNvPr>
          <p:cNvSpPr>
            <a:spLocks noGrp="1"/>
          </p:cNvSpPr>
          <p:nvPr>
            <p:ph type="sldNum" sz="quarter" idx="12"/>
          </p:nvPr>
        </p:nvSpPr>
        <p:spPr/>
        <p:txBody>
          <a:bodyPr/>
          <a:lstStyle/>
          <a:p>
            <a:fld id="{73D74A7A-197F-44B6-88FA-759B786460B7}" type="slidenum">
              <a:rPr lang="en-US" smtClean="0"/>
              <a:t>‹#›</a:t>
            </a:fld>
            <a:endParaRPr lang="en-US"/>
          </a:p>
        </p:txBody>
      </p:sp>
    </p:spTree>
    <p:extLst>
      <p:ext uri="{BB962C8B-B14F-4D97-AF65-F5344CB8AC3E}">
        <p14:creationId xmlns:p14="http://schemas.microsoft.com/office/powerpoint/2010/main" val="37706730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A5B2AD-0AD6-08AC-5EEC-4D1C5FBFE55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61267A7-7D36-1A6C-33A6-0ED1ABFB0E2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9475092-1B13-6AA1-9378-9101FE9138FB}"/>
              </a:ext>
            </a:extLst>
          </p:cNvPr>
          <p:cNvSpPr>
            <a:spLocks noGrp="1"/>
          </p:cNvSpPr>
          <p:nvPr>
            <p:ph type="dt" sz="half" idx="10"/>
          </p:nvPr>
        </p:nvSpPr>
        <p:spPr/>
        <p:txBody>
          <a:bodyPr/>
          <a:lstStyle/>
          <a:p>
            <a:fld id="{67763E31-3104-4926-AB48-5C606C7587A2}" type="datetimeFigureOut">
              <a:rPr lang="en-US" smtClean="0"/>
              <a:t>2/13/2025</a:t>
            </a:fld>
            <a:endParaRPr lang="en-US"/>
          </a:p>
        </p:txBody>
      </p:sp>
      <p:sp>
        <p:nvSpPr>
          <p:cNvPr id="5" name="Footer Placeholder 4">
            <a:extLst>
              <a:ext uri="{FF2B5EF4-FFF2-40B4-BE49-F238E27FC236}">
                <a16:creationId xmlns:a16="http://schemas.microsoft.com/office/drawing/2014/main" id="{DEE0837E-839A-41A2-A56C-A13B327D1EB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3A39F92-7017-3F8A-27F7-ABC06E9AAAF7}"/>
              </a:ext>
            </a:extLst>
          </p:cNvPr>
          <p:cNvSpPr>
            <a:spLocks noGrp="1"/>
          </p:cNvSpPr>
          <p:nvPr>
            <p:ph type="sldNum" sz="quarter" idx="12"/>
          </p:nvPr>
        </p:nvSpPr>
        <p:spPr/>
        <p:txBody>
          <a:bodyPr/>
          <a:lstStyle/>
          <a:p>
            <a:fld id="{73D74A7A-197F-44B6-88FA-759B786460B7}" type="slidenum">
              <a:rPr lang="en-US" smtClean="0"/>
              <a:t>‹#›</a:t>
            </a:fld>
            <a:endParaRPr lang="en-US"/>
          </a:p>
        </p:txBody>
      </p:sp>
    </p:spTree>
    <p:extLst>
      <p:ext uri="{BB962C8B-B14F-4D97-AF65-F5344CB8AC3E}">
        <p14:creationId xmlns:p14="http://schemas.microsoft.com/office/powerpoint/2010/main" val="34454429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5269F1-D05E-D606-2CF9-5534E6D143B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D69464CE-D250-E3ED-ABE0-D9C76B7CBC10}"/>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F9B285E-B61F-91A9-54F1-33858A7757BC}"/>
              </a:ext>
            </a:extLst>
          </p:cNvPr>
          <p:cNvSpPr>
            <a:spLocks noGrp="1"/>
          </p:cNvSpPr>
          <p:nvPr>
            <p:ph type="dt" sz="half" idx="10"/>
          </p:nvPr>
        </p:nvSpPr>
        <p:spPr/>
        <p:txBody>
          <a:bodyPr/>
          <a:lstStyle/>
          <a:p>
            <a:fld id="{67763E31-3104-4926-AB48-5C606C7587A2}" type="datetimeFigureOut">
              <a:rPr lang="en-US" smtClean="0"/>
              <a:t>2/13/2025</a:t>
            </a:fld>
            <a:endParaRPr lang="en-US"/>
          </a:p>
        </p:txBody>
      </p:sp>
      <p:sp>
        <p:nvSpPr>
          <p:cNvPr id="5" name="Footer Placeholder 4">
            <a:extLst>
              <a:ext uri="{FF2B5EF4-FFF2-40B4-BE49-F238E27FC236}">
                <a16:creationId xmlns:a16="http://schemas.microsoft.com/office/drawing/2014/main" id="{D3FD33DE-2AD1-FB17-D70D-0AABA180536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C0F9348-A50D-0052-82FE-84C6FAEFCDE6}"/>
              </a:ext>
            </a:extLst>
          </p:cNvPr>
          <p:cNvSpPr>
            <a:spLocks noGrp="1"/>
          </p:cNvSpPr>
          <p:nvPr>
            <p:ph type="sldNum" sz="quarter" idx="12"/>
          </p:nvPr>
        </p:nvSpPr>
        <p:spPr/>
        <p:txBody>
          <a:bodyPr/>
          <a:lstStyle/>
          <a:p>
            <a:fld id="{73D74A7A-197F-44B6-88FA-759B786460B7}" type="slidenum">
              <a:rPr lang="en-US" smtClean="0"/>
              <a:t>‹#›</a:t>
            </a:fld>
            <a:endParaRPr lang="en-US"/>
          </a:p>
        </p:txBody>
      </p:sp>
    </p:spTree>
    <p:extLst>
      <p:ext uri="{BB962C8B-B14F-4D97-AF65-F5344CB8AC3E}">
        <p14:creationId xmlns:p14="http://schemas.microsoft.com/office/powerpoint/2010/main" val="4968400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C78F76-7BC0-CE03-331A-37E62767B1F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2EFFF4B-0DE8-1F48-8E40-ADEBD61E32E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78A9101-5F15-39CC-9E2B-E2A3C549239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8C6B07C-7156-7C2E-ABE3-D61B3820B027}"/>
              </a:ext>
            </a:extLst>
          </p:cNvPr>
          <p:cNvSpPr>
            <a:spLocks noGrp="1"/>
          </p:cNvSpPr>
          <p:nvPr>
            <p:ph type="dt" sz="half" idx="10"/>
          </p:nvPr>
        </p:nvSpPr>
        <p:spPr/>
        <p:txBody>
          <a:bodyPr/>
          <a:lstStyle/>
          <a:p>
            <a:fld id="{67763E31-3104-4926-AB48-5C606C7587A2}" type="datetimeFigureOut">
              <a:rPr lang="en-US" smtClean="0"/>
              <a:t>2/13/2025</a:t>
            </a:fld>
            <a:endParaRPr lang="en-US"/>
          </a:p>
        </p:txBody>
      </p:sp>
      <p:sp>
        <p:nvSpPr>
          <p:cNvPr id="6" name="Footer Placeholder 5">
            <a:extLst>
              <a:ext uri="{FF2B5EF4-FFF2-40B4-BE49-F238E27FC236}">
                <a16:creationId xmlns:a16="http://schemas.microsoft.com/office/drawing/2014/main" id="{450C5FA8-FBEC-4518-E3E9-724F4B7D0AD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4087AB5-20BC-3911-2C64-221BB763ED93}"/>
              </a:ext>
            </a:extLst>
          </p:cNvPr>
          <p:cNvSpPr>
            <a:spLocks noGrp="1"/>
          </p:cNvSpPr>
          <p:nvPr>
            <p:ph type="sldNum" sz="quarter" idx="12"/>
          </p:nvPr>
        </p:nvSpPr>
        <p:spPr/>
        <p:txBody>
          <a:bodyPr/>
          <a:lstStyle/>
          <a:p>
            <a:fld id="{73D74A7A-197F-44B6-88FA-759B786460B7}" type="slidenum">
              <a:rPr lang="en-US" smtClean="0"/>
              <a:t>‹#›</a:t>
            </a:fld>
            <a:endParaRPr lang="en-US"/>
          </a:p>
        </p:txBody>
      </p:sp>
    </p:spTree>
    <p:extLst>
      <p:ext uri="{BB962C8B-B14F-4D97-AF65-F5344CB8AC3E}">
        <p14:creationId xmlns:p14="http://schemas.microsoft.com/office/powerpoint/2010/main" val="31674362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E71DBD-1216-BE00-A9D5-705947CF72B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CF1145B-E317-D80D-9DEC-7051A8A7AA0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9FB62BA-AF4D-15A8-8D91-0D8BD7E4EA3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BCEFB2C-E320-93E1-8FA5-F368CE91793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3901965-B724-1C64-3988-1AEBED00277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DEFF141-F1B5-5B31-9045-F2101BED290D}"/>
              </a:ext>
            </a:extLst>
          </p:cNvPr>
          <p:cNvSpPr>
            <a:spLocks noGrp="1"/>
          </p:cNvSpPr>
          <p:nvPr>
            <p:ph type="dt" sz="half" idx="10"/>
          </p:nvPr>
        </p:nvSpPr>
        <p:spPr/>
        <p:txBody>
          <a:bodyPr/>
          <a:lstStyle/>
          <a:p>
            <a:fld id="{67763E31-3104-4926-AB48-5C606C7587A2}" type="datetimeFigureOut">
              <a:rPr lang="en-US" smtClean="0"/>
              <a:t>2/13/2025</a:t>
            </a:fld>
            <a:endParaRPr lang="en-US"/>
          </a:p>
        </p:txBody>
      </p:sp>
      <p:sp>
        <p:nvSpPr>
          <p:cNvPr id="8" name="Footer Placeholder 7">
            <a:extLst>
              <a:ext uri="{FF2B5EF4-FFF2-40B4-BE49-F238E27FC236}">
                <a16:creationId xmlns:a16="http://schemas.microsoft.com/office/drawing/2014/main" id="{65E2EBDE-3044-BE55-58B0-D4A5D53D2CB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3BC262B-13D4-E14C-A0A7-B633C685769E}"/>
              </a:ext>
            </a:extLst>
          </p:cNvPr>
          <p:cNvSpPr>
            <a:spLocks noGrp="1"/>
          </p:cNvSpPr>
          <p:nvPr>
            <p:ph type="sldNum" sz="quarter" idx="12"/>
          </p:nvPr>
        </p:nvSpPr>
        <p:spPr/>
        <p:txBody>
          <a:bodyPr/>
          <a:lstStyle/>
          <a:p>
            <a:fld id="{73D74A7A-197F-44B6-88FA-759B786460B7}" type="slidenum">
              <a:rPr lang="en-US" smtClean="0"/>
              <a:t>‹#›</a:t>
            </a:fld>
            <a:endParaRPr lang="en-US"/>
          </a:p>
        </p:txBody>
      </p:sp>
    </p:spTree>
    <p:extLst>
      <p:ext uri="{BB962C8B-B14F-4D97-AF65-F5344CB8AC3E}">
        <p14:creationId xmlns:p14="http://schemas.microsoft.com/office/powerpoint/2010/main" val="38981589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7C7E91-EB12-C7AC-A64E-DDEE6430F49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6A56C21-216D-3530-348C-A49F1F212AE4}"/>
              </a:ext>
            </a:extLst>
          </p:cNvPr>
          <p:cNvSpPr>
            <a:spLocks noGrp="1"/>
          </p:cNvSpPr>
          <p:nvPr>
            <p:ph type="dt" sz="half" idx="10"/>
          </p:nvPr>
        </p:nvSpPr>
        <p:spPr/>
        <p:txBody>
          <a:bodyPr/>
          <a:lstStyle/>
          <a:p>
            <a:fld id="{67763E31-3104-4926-AB48-5C606C7587A2}" type="datetimeFigureOut">
              <a:rPr lang="en-US" smtClean="0"/>
              <a:t>2/13/2025</a:t>
            </a:fld>
            <a:endParaRPr lang="en-US"/>
          </a:p>
        </p:txBody>
      </p:sp>
      <p:sp>
        <p:nvSpPr>
          <p:cNvPr id="4" name="Footer Placeholder 3">
            <a:extLst>
              <a:ext uri="{FF2B5EF4-FFF2-40B4-BE49-F238E27FC236}">
                <a16:creationId xmlns:a16="http://schemas.microsoft.com/office/drawing/2014/main" id="{EAA09113-B5E1-A759-A4F8-5FA7406D874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6169AD2-94BB-AC44-B815-B2302EF08F96}"/>
              </a:ext>
            </a:extLst>
          </p:cNvPr>
          <p:cNvSpPr>
            <a:spLocks noGrp="1"/>
          </p:cNvSpPr>
          <p:nvPr>
            <p:ph type="sldNum" sz="quarter" idx="12"/>
          </p:nvPr>
        </p:nvSpPr>
        <p:spPr/>
        <p:txBody>
          <a:bodyPr/>
          <a:lstStyle/>
          <a:p>
            <a:fld id="{73D74A7A-197F-44B6-88FA-759B786460B7}" type="slidenum">
              <a:rPr lang="en-US" smtClean="0"/>
              <a:t>‹#›</a:t>
            </a:fld>
            <a:endParaRPr lang="en-US"/>
          </a:p>
        </p:txBody>
      </p:sp>
    </p:spTree>
    <p:extLst>
      <p:ext uri="{BB962C8B-B14F-4D97-AF65-F5344CB8AC3E}">
        <p14:creationId xmlns:p14="http://schemas.microsoft.com/office/powerpoint/2010/main" val="19439925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357A247-E601-389C-EE61-0C93C9D89148}"/>
              </a:ext>
            </a:extLst>
          </p:cNvPr>
          <p:cNvSpPr>
            <a:spLocks noGrp="1"/>
          </p:cNvSpPr>
          <p:nvPr>
            <p:ph type="dt" sz="half" idx="10"/>
          </p:nvPr>
        </p:nvSpPr>
        <p:spPr/>
        <p:txBody>
          <a:bodyPr/>
          <a:lstStyle/>
          <a:p>
            <a:fld id="{67763E31-3104-4926-AB48-5C606C7587A2}" type="datetimeFigureOut">
              <a:rPr lang="en-US" smtClean="0"/>
              <a:t>2/13/2025</a:t>
            </a:fld>
            <a:endParaRPr lang="en-US"/>
          </a:p>
        </p:txBody>
      </p:sp>
      <p:sp>
        <p:nvSpPr>
          <p:cNvPr id="3" name="Footer Placeholder 2">
            <a:extLst>
              <a:ext uri="{FF2B5EF4-FFF2-40B4-BE49-F238E27FC236}">
                <a16:creationId xmlns:a16="http://schemas.microsoft.com/office/drawing/2014/main" id="{F7EC752B-41F4-C0BF-A039-39626D038FAD}"/>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8B617C5-32F0-DF9B-98FF-40AB7B9A6369}"/>
              </a:ext>
            </a:extLst>
          </p:cNvPr>
          <p:cNvSpPr>
            <a:spLocks noGrp="1"/>
          </p:cNvSpPr>
          <p:nvPr>
            <p:ph type="sldNum" sz="quarter" idx="12"/>
          </p:nvPr>
        </p:nvSpPr>
        <p:spPr/>
        <p:txBody>
          <a:bodyPr/>
          <a:lstStyle/>
          <a:p>
            <a:fld id="{73D74A7A-197F-44B6-88FA-759B786460B7}" type="slidenum">
              <a:rPr lang="en-US" smtClean="0"/>
              <a:t>‹#›</a:t>
            </a:fld>
            <a:endParaRPr lang="en-US"/>
          </a:p>
        </p:txBody>
      </p:sp>
    </p:spTree>
    <p:extLst>
      <p:ext uri="{BB962C8B-B14F-4D97-AF65-F5344CB8AC3E}">
        <p14:creationId xmlns:p14="http://schemas.microsoft.com/office/powerpoint/2010/main" val="17433219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0ED3DA-5E79-BA04-8AD3-7744DD1C61F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1C88D8E-7F1E-F49B-C56C-D0335670F20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91CA92E-8AB6-CB7C-3B38-ADB00FB2498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63AD3BC-F234-91DA-A705-14DCF0234761}"/>
              </a:ext>
            </a:extLst>
          </p:cNvPr>
          <p:cNvSpPr>
            <a:spLocks noGrp="1"/>
          </p:cNvSpPr>
          <p:nvPr>
            <p:ph type="dt" sz="half" idx="10"/>
          </p:nvPr>
        </p:nvSpPr>
        <p:spPr/>
        <p:txBody>
          <a:bodyPr/>
          <a:lstStyle/>
          <a:p>
            <a:fld id="{67763E31-3104-4926-AB48-5C606C7587A2}" type="datetimeFigureOut">
              <a:rPr lang="en-US" smtClean="0"/>
              <a:t>2/13/2025</a:t>
            </a:fld>
            <a:endParaRPr lang="en-US"/>
          </a:p>
        </p:txBody>
      </p:sp>
      <p:sp>
        <p:nvSpPr>
          <p:cNvPr id="6" name="Footer Placeholder 5">
            <a:extLst>
              <a:ext uri="{FF2B5EF4-FFF2-40B4-BE49-F238E27FC236}">
                <a16:creationId xmlns:a16="http://schemas.microsoft.com/office/drawing/2014/main" id="{F5650910-5266-5C54-3A26-87213D0D821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B4C6001-289F-A91C-B2C5-8657FE337633}"/>
              </a:ext>
            </a:extLst>
          </p:cNvPr>
          <p:cNvSpPr>
            <a:spLocks noGrp="1"/>
          </p:cNvSpPr>
          <p:nvPr>
            <p:ph type="sldNum" sz="quarter" idx="12"/>
          </p:nvPr>
        </p:nvSpPr>
        <p:spPr/>
        <p:txBody>
          <a:bodyPr/>
          <a:lstStyle/>
          <a:p>
            <a:fld id="{73D74A7A-197F-44B6-88FA-759B786460B7}" type="slidenum">
              <a:rPr lang="en-US" smtClean="0"/>
              <a:t>‹#›</a:t>
            </a:fld>
            <a:endParaRPr lang="en-US"/>
          </a:p>
        </p:txBody>
      </p:sp>
    </p:spTree>
    <p:extLst>
      <p:ext uri="{BB962C8B-B14F-4D97-AF65-F5344CB8AC3E}">
        <p14:creationId xmlns:p14="http://schemas.microsoft.com/office/powerpoint/2010/main" val="4779573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F55CFB-6E25-0965-699C-9CC8FA7DCAA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C14B5F7-63FB-790E-0CF5-467DF70C2D9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315E14A-783D-31E1-98F2-49AA0A48059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90148B7-4034-8646-96BB-1FCE351F232F}"/>
              </a:ext>
            </a:extLst>
          </p:cNvPr>
          <p:cNvSpPr>
            <a:spLocks noGrp="1"/>
          </p:cNvSpPr>
          <p:nvPr>
            <p:ph type="dt" sz="half" idx="10"/>
          </p:nvPr>
        </p:nvSpPr>
        <p:spPr/>
        <p:txBody>
          <a:bodyPr/>
          <a:lstStyle/>
          <a:p>
            <a:fld id="{67763E31-3104-4926-AB48-5C606C7587A2}" type="datetimeFigureOut">
              <a:rPr lang="en-US" smtClean="0"/>
              <a:t>2/13/2025</a:t>
            </a:fld>
            <a:endParaRPr lang="en-US"/>
          </a:p>
        </p:txBody>
      </p:sp>
      <p:sp>
        <p:nvSpPr>
          <p:cNvPr id="6" name="Footer Placeholder 5">
            <a:extLst>
              <a:ext uri="{FF2B5EF4-FFF2-40B4-BE49-F238E27FC236}">
                <a16:creationId xmlns:a16="http://schemas.microsoft.com/office/drawing/2014/main" id="{0EB6F7E9-5182-A009-751E-870F5A3FB6A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5B9FD10-D7DB-C047-7867-19C9F220FC89}"/>
              </a:ext>
            </a:extLst>
          </p:cNvPr>
          <p:cNvSpPr>
            <a:spLocks noGrp="1"/>
          </p:cNvSpPr>
          <p:nvPr>
            <p:ph type="sldNum" sz="quarter" idx="12"/>
          </p:nvPr>
        </p:nvSpPr>
        <p:spPr/>
        <p:txBody>
          <a:bodyPr/>
          <a:lstStyle/>
          <a:p>
            <a:fld id="{73D74A7A-197F-44B6-88FA-759B786460B7}" type="slidenum">
              <a:rPr lang="en-US" smtClean="0"/>
              <a:t>‹#›</a:t>
            </a:fld>
            <a:endParaRPr lang="en-US"/>
          </a:p>
        </p:txBody>
      </p:sp>
    </p:spTree>
    <p:extLst>
      <p:ext uri="{BB962C8B-B14F-4D97-AF65-F5344CB8AC3E}">
        <p14:creationId xmlns:p14="http://schemas.microsoft.com/office/powerpoint/2010/main" val="24330252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FCB7FB-2F95-B497-E35C-6922084B822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7F7DDF3-7531-160F-A8F8-C875F92E92F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7E54C8C-87AF-D7D4-8A06-35E516D5B7B4}"/>
              </a:ext>
            </a:extLst>
          </p:cNvPr>
          <p:cNvSpPr>
            <a:spLocks noGrp="1"/>
          </p:cNvSpPr>
          <p:nvPr>
            <p:ph type="dt" sz="half" idx="10"/>
          </p:nvPr>
        </p:nvSpPr>
        <p:spPr/>
        <p:txBody>
          <a:bodyPr/>
          <a:lstStyle/>
          <a:p>
            <a:fld id="{67763E31-3104-4926-AB48-5C606C7587A2}" type="datetimeFigureOut">
              <a:rPr lang="en-US" smtClean="0"/>
              <a:t>2/13/2025</a:t>
            </a:fld>
            <a:endParaRPr lang="en-US"/>
          </a:p>
        </p:txBody>
      </p:sp>
      <p:sp>
        <p:nvSpPr>
          <p:cNvPr id="5" name="Footer Placeholder 4">
            <a:extLst>
              <a:ext uri="{FF2B5EF4-FFF2-40B4-BE49-F238E27FC236}">
                <a16:creationId xmlns:a16="http://schemas.microsoft.com/office/drawing/2014/main" id="{E9D99165-28BD-F108-D7FE-2BCE94BEF74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0B370CF-7C70-164D-19EF-4DF21A4E350C}"/>
              </a:ext>
            </a:extLst>
          </p:cNvPr>
          <p:cNvSpPr>
            <a:spLocks noGrp="1"/>
          </p:cNvSpPr>
          <p:nvPr>
            <p:ph type="sldNum" sz="quarter" idx="12"/>
          </p:nvPr>
        </p:nvSpPr>
        <p:spPr/>
        <p:txBody>
          <a:bodyPr/>
          <a:lstStyle/>
          <a:p>
            <a:fld id="{73D74A7A-197F-44B6-88FA-759B786460B7}" type="slidenum">
              <a:rPr lang="en-US" smtClean="0"/>
              <a:t>‹#›</a:t>
            </a:fld>
            <a:endParaRPr lang="en-US"/>
          </a:p>
        </p:txBody>
      </p:sp>
    </p:spTree>
    <p:extLst>
      <p:ext uri="{BB962C8B-B14F-4D97-AF65-F5344CB8AC3E}">
        <p14:creationId xmlns:p14="http://schemas.microsoft.com/office/powerpoint/2010/main" val="42402308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E4A062C-1C18-6754-4013-F7A0142AB22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8088D82-E4E0-64C5-A1C5-C9EFED6408C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2AA963B-564E-47C7-6F66-45092F6FE2EC}"/>
              </a:ext>
            </a:extLst>
          </p:cNvPr>
          <p:cNvSpPr>
            <a:spLocks noGrp="1"/>
          </p:cNvSpPr>
          <p:nvPr>
            <p:ph type="dt" sz="half" idx="10"/>
          </p:nvPr>
        </p:nvSpPr>
        <p:spPr/>
        <p:txBody>
          <a:bodyPr/>
          <a:lstStyle/>
          <a:p>
            <a:fld id="{67763E31-3104-4926-AB48-5C606C7587A2}" type="datetimeFigureOut">
              <a:rPr lang="en-US" smtClean="0"/>
              <a:t>2/13/2025</a:t>
            </a:fld>
            <a:endParaRPr lang="en-US"/>
          </a:p>
        </p:txBody>
      </p:sp>
      <p:sp>
        <p:nvSpPr>
          <p:cNvPr id="5" name="Footer Placeholder 4">
            <a:extLst>
              <a:ext uri="{FF2B5EF4-FFF2-40B4-BE49-F238E27FC236}">
                <a16:creationId xmlns:a16="http://schemas.microsoft.com/office/drawing/2014/main" id="{61C434AE-AEE9-00E3-24FF-903336BCCA9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5422D3E-A5AA-1184-AFF1-BDCCD7742251}"/>
              </a:ext>
            </a:extLst>
          </p:cNvPr>
          <p:cNvSpPr>
            <a:spLocks noGrp="1"/>
          </p:cNvSpPr>
          <p:nvPr>
            <p:ph type="sldNum" sz="quarter" idx="12"/>
          </p:nvPr>
        </p:nvSpPr>
        <p:spPr/>
        <p:txBody>
          <a:bodyPr/>
          <a:lstStyle/>
          <a:p>
            <a:fld id="{73D74A7A-197F-44B6-88FA-759B786460B7}" type="slidenum">
              <a:rPr lang="en-US" smtClean="0"/>
              <a:t>‹#›</a:t>
            </a:fld>
            <a:endParaRPr lang="en-US"/>
          </a:p>
        </p:txBody>
      </p:sp>
    </p:spTree>
    <p:extLst>
      <p:ext uri="{BB962C8B-B14F-4D97-AF65-F5344CB8AC3E}">
        <p14:creationId xmlns:p14="http://schemas.microsoft.com/office/powerpoint/2010/main" val="29831477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64DFEA5-A828-9B14-49EE-D39157E5555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B4281A2-44FD-612B-9BA7-B387CD46E2B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2913460-ABA1-6304-8608-B5C743A9E13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67763E31-3104-4926-AB48-5C606C7587A2}" type="datetimeFigureOut">
              <a:rPr lang="en-US" smtClean="0"/>
              <a:t>2/13/2025</a:t>
            </a:fld>
            <a:endParaRPr lang="en-US"/>
          </a:p>
        </p:txBody>
      </p:sp>
      <p:sp>
        <p:nvSpPr>
          <p:cNvPr id="5" name="Footer Placeholder 4">
            <a:extLst>
              <a:ext uri="{FF2B5EF4-FFF2-40B4-BE49-F238E27FC236}">
                <a16:creationId xmlns:a16="http://schemas.microsoft.com/office/drawing/2014/main" id="{A3D9B41F-4BFC-8B23-AAE6-5AC79FC584A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0A06A8F2-F72C-42C8-F9AF-C41C33E6704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73D74A7A-197F-44B6-88FA-759B786460B7}" type="slidenum">
              <a:rPr lang="en-US" smtClean="0"/>
              <a:t>‹#›</a:t>
            </a:fld>
            <a:endParaRPr lang="en-US"/>
          </a:p>
        </p:txBody>
      </p:sp>
    </p:spTree>
    <p:extLst>
      <p:ext uri="{BB962C8B-B14F-4D97-AF65-F5344CB8AC3E}">
        <p14:creationId xmlns:p14="http://schemas.microsoft.com/office/powerpoint/2010/main" val="340540730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jpeg"/><Relationship Id="rId4" Type="http://schemas.openxmlformats.org/officeDocument/2006/relationships/image" Target="../media/image3.jpeg"/><Relationship Id="rId9" Type="http://schemas.openxmlformats.org/officeDocument/2006/relationships/image" Target="../media/image8.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notesSlide" Target="../notesSlides/notesSlide2.xml"/><Relationship Id="rId3" Type="http://schemas.microsoft.com/office/2007/relationships/media" Target="../media/media2.mov"/><Relationship Id="rId7" Type="http://schemas.openxmlformats.org/officeDocument/2006/relationships/slideLayout" Target="../slideLayouts/slideLayout2.xml"/><Relationship Id="rId2" Type="http://schemas.openxmlformats.org/officeDocument/2006/relationships/video" Target="../media/media1.mov"/><Relationship Id="rId1" Type="http://schemas.microsoft.com/office/2007/relationships/media" Target="../media/media1.mov"/><Relationship Id="rId6" Type="http://schemas.openxmlformats.org/officeDocument/2006/relationships/video" Target="../media/media3.mov"/><Relationship Id="rId11" Type="http://schemas.openxmlformats.org/officeDocument/2006/relationships/image" Target="../media/image11.png"/><Relationship Id="rId5" Type="http://schemas.microsoft.com/office/2007/relationships/media" Target="../media/media3.mov"/><Relationship Id="rId10" Type="http://schemas.openxmlformats.org/officeDocument/2006/relationships/image" Target="../media/image10.png"/><Relationship Id="rId4" Type="http://schemas.openxmlformats.org/officeDocument/2006/relationships/video" Target="../media/media2.mov"/><Relationship Id="rId9"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8" Type="http://schemas.openxmlformats.org/officeDocument/2006/relationships/notesSlide" Target="../notesSlides/notesSlide4.xml"/><Relationship Id="rId3" Type="http://schemas.microsoft.com/office/2007/relationships/media" Target="../media/media5.mov"/><Relationship Id="rId7" Type="http://schemas.openxmlformats.org/officeDocument/2006/relationships/slideLayout" Target="../slideLayouts/slideLayout2.xml"/><Relationship Id="rId2" Type="http://schemas.openxmlformats.org/officeDocument/2006/relationships/video" Target="../media/media4.mov"/><Relationship Id="rId1" Type="http://schemas.microsoft.com/office/2007/relationships/media" Target="../media/media4.mov"/><Relationship Id="rId6" Type="http://schemas.openxmlformats.org/officeDocument/2006/relationships/video" Target="../media/media6.mov"/><Relationship Id="rId11" Type="http://schemas.openxmlformats.org/officeDocument/2006/relationships/image" Target="../media/image16.png"/><Relationship Id="rId5" Type="http://schemas.microsoft.com/office/2007/relationships/media" Target="../media/media6.mov"/><Relationship Id="rId10" Type="http://schemas.openxmlformats.org/officeDocument/2006/relationships/image" Target="../media/image15.png"/><Relationship Id="rId4" Type="http://schemas.openxmlformats.org/officeDocument/2006/relationships/video" Target="../media/media5.mov"/><Relationship Id="rId9" Type="http://schemas.openxmlformats.org/officeDocument/2006/relationships/image" Target="../media/image14.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F92E34-E034-8F1D-43C1-B0302F39B709}"/>
              </a:ext>
            </a:extLst>
          </p:cNvPr>
          <p:cNvSpPr>
            <a:spLocks noGrp="1"/>
          </p:cNvSpPr>
          <p:nvPr>
            <p:ph type="ctrTitle"/>
          </p:nvPr>
        </p:nvSpPr>
        <p:spPr>
          <a:xfrm>
            <a:off x="4357511" y="519289"/>
            <a:ext cx="7834489" cy="6050844"/>
          </a:xfrm>
        </p:spPr>
        <p:txBody>
          <a:bodyPr anchor="t">
            <a:normAutofit/>
          </a:bodyPr>
          <a:lstStyle/>
          <a:p>
            <a:r>
              <a:rPr lang="en-US" sz="3000" dirty="0"/>
              <a:t>Clinical Storyboard</a:t>
            </a:r>
            <a:br>
              <a:rPr lang="en-US" sz="3000" dirty="0"/>
            </a:br>
            <a:r>
              <a:rPr lang="en-US" sz="3000" dirty="0" err="1"/>
              <a:t>MagnetOs</a:t>
            </a:r>
            <a:r>
              <a:rPr lang="en-US" sz="3000" dirty="0"/>
              <a:t> Flex Matrix in a 2-level thoracolumbar fusion in a spinal oncology case</a:t>
            </a:r>
            <a:br>
              <a:rPr lang="en-US" sz="3000" dirty="0"/>
            </a:br>
            <a:br>
              <a:rPr lang="en-US" sz="3000" dirty="0"/>
            </a:br>
            <a:r>
              <a:rPr lang="en-US" sz="2200" dirty="0"/>
              <a:t>Dr. Vikram Chakravarthy is a neurosurgeon and spine oncologist at The Ohio State University Wexner Medical Center. Dr. Chakravarthy completed a combined orthopedic/neurosurgery fellowship in complex spine and deformity at the Cleveland Clinic and a second fellowship at Memorial Sloan Kettering Cancer Center in neurosurgical (spine) oncology.</a:t>
            </a:r>
            <a:br>
              <a:rPr lang="en-US" sz="2200" dirty="0"/>
            </a:br>
            <a:br>
              <a:rPr lang="en-US" sz="2200" dirty="0"/>
            </a:br>
            <a:r>
              <a:rPr lang="en-US" sz="2200" dirty="0"/>
              <a:t>In the interactive Clinical Storyboard below, one of Dr. Chakravarthy’s patients is followed before a partial corpectomy and fusion with </a:t>
            </a:r>
            <a:r>
              <a:rPr lang="en-US" sz="2200" dirty="0" err="1"/>
              <a:t>MagnetOs</a:t>
            </a:r>
            <a:r>
              <a:rPr lang="en-US" sz="2200" dirty="0"/>
              <a:t> Flex Matrix through 6 months with computed tomography imaging.</a:t>
            </a:r>
          </a:p>
        </p:txBody>
      </p:sp>
      <p:pic>
        <p:nvPicPr>
          <p:cNvPr id="1026" name="Picture 2" descr="Chakravarthy_Vikram_720x720">
            <a:extLst>
              <a:ext uri="{FF2B5EF4-FFF2-40B4-BE49-F238E27FC236}">
                <a16:creationId xmlns:a16="http://schemas.microsoft.com/office/drawing/2014/main" id="{C9678165-42ED-ADAD-7CF3-85C492B6F9D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423" y="1792110"/>
            <a:ext cx="4253089" cy="42530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398754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1E02DA-6FDC-5515-A855-259F42C65F7B}"/>
              </a:ext>
            </a:extLst>
          </p:cNvPr>
          <p:cNvSpPr>
            <a:spLocks noGrp="1"/>
          </p:cNvSpPr>
          <p:nvPr>
            <p:ph type="title"/>
          </p:nvPr>
        </p:nvSpPr>
        <p:spPr/>
        <p:txBody>
          <a:bodyPr/>
          <a:lstStyle/>
          <a:p>
            <a:r>
              <a:rPr lang="en-US" dirty="0"/>
              <a:t>Demographics</a:t>
            </a:r>
          </a:p>
        </p:txBody>
      </p:sp>
      <p:sp>
        <p:nvSpPr>
          <p:cNvPr id="3" name="Content Placeholder 2">
            <a:extLst>
              <a:ext uri="{FF2B5EF4-FFF2-40B4-BE49-F238E27FC236}">
                <a16:creationId xmlns:a16="http://schemas.microsoft.com/office/drawing/2014/main" id="{27940267-5AEA-2E80-D0AB-F2D573123CED}"/>
              </a:ext>
            </a:extLst>
          </p:cNvPr>
          <p:cNvSpPr>
            <a:spLocks noGrp="1"/>
          </p:cNvSpPr>
          <p:nvPr>
            <p:ph idx="1"/>
          </p:nvPr>
        </p:nvSpPr>
        <p:spPr/>
        <p:txBody>
          <a:bodyPr vert="horz" lIns="91440" tIns="45720" rIns="91440" bIns="45720" rtlCol="0" anchor="t">
            <a:normAutofit/>
          </a:bodyPr>
          <a:lstStyle/>
          <a:p>
            <a:r>
              <a:rPr lang="en-US" sz="1800" dirty="0"/>
              <a:t>48-year-old female</a:t>
            </a:r>
            <a:endParaRPr lang="en-US" sz="1800" dirty="0">
              <a:solidFill>
                <a:srgbClr val="00B050"/>
              </a:solidFill>
            </a:endParaRPr>
          </a:p>
          <a:p>
            <a:r>
              <a:rPr lang="en-US" sz="1800" dirty="0"/>
              <a:t>BMI 23</a:t>
            </a:r>
            <a:endParaRPr lang="en-US" sz="1800" dirty="0">
              <a:solidFill>
                <a:srgbClr val="00B050"/>
              </a:solidFill>
            </a:endParaRPr>
          </a:p>
          <a:p>
            <a:r>
              <a:rPr lang="en-US" sz="1800" dirty="0"/>
              <a:t>Past medical history: breast cancer</a:t>
            </a:r>
            <a:endParaRPr lang="en-US" sz="1800" dirty="0">
              <a:solidFill>
                <a:srgbClr val="00B050"/>
              </a:solidFill>
            </a:endParaRPr>
          </a:p>
        </p:txBody>
      </p:sp>
    </p:spTree>
    <p:extLst>
      <p:ext uri="{BB962C8B-B14F-4D97-AF65-F5344CB8AC3E}">
        <p14:creationId xmlns:p14="http://schemas.microsoft.com/office/powerpoint/2010/main" val="7708567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2E2278-9BD0-6A62-A12C-4C1E28C9A6BE}"/>
              </a:ext>
            </a:extLst>
          </p:cNvPr>
          <p:cNvSpPr>
            <a:spLocks noGrp="1"/>
          </p:cNvSpPr>
          <p:nvPr>
            <p:ph type="title"/>
          </p:nvPr>
        </p:nvSpPr>
        <p:spPr/>
        <p:txBody>
          <a:bodyPr/>
          <a:lstStyle/>
          <a:p>
            <a:r>
              <a:rPr lang="en-US" dirty="0"/>
              <a:t>Pre-operative Exam</a:t>
            </a:r>
          </a:p>
        </p:txBody>
      </p:sp>
      <p:sp>
        <p:nvSpPr>
          <p:cNvPr id="3" name="Content Placeholder 2">
            <a:extLst>
              <a:ext uri="{FF2B5EF4-FFF2-40B4-BE49-F238E27FC236}">
                <a16:creationId xmlns:a16="http://schemas.microsoft.com/office/drawing/2014/main" id="{A524B860-4EBE-A7EF-F662-2ED959638C66}"/>
              </a:ext>
            </a:extLst>
          </p:cNvPr>
          <p:cNvSpPr>
            <a:spLocks noGrp="1"/>
          </p:cNvSpPr>
          <p:nvPr>
            <p:ph idx="1"/>
          </p:nvPr>
        </p:nvSpPr>
        <p:spPr/>
        <p:txBody>
          <a:bodyPr vert="horz" lIns="91440" tIns="45720" rIns="91440" bIns="45720" rtlCol="0" anchor="t">
            <a:normAutofit fontScale="85000" lnSpcReduction="20000"/>
          </a:bodyPr>
          <a:lstStyle/>
          <a:p>
            <a:pPr marL="0" indent="0">
              <a:buNone/>
            </a:pPr>
            <a:r>
              <a:rPr lang="en-US" dirty="0"/>
              <a:t>Clinical Observations:</a:t>
            </a:r>
          </a:p>
          <a:p>
            <a:r>
              <a:rPr lang="en-US" dirty="0"/>
              <a:t>ODI: 40</a:t>
            </a:r>
            <a:endParaRPr lang="en-US" dirty="0">
              <a:solidFill>
                <a:srgbClr val="00B050"/>
              </a:solidFill>
            </a:endParaRPr>
          </a:p>
          <a:p>
            <a:r>
              <a:rPr lang="en-US" dirty="0"/>
              <a:t>VAS : back 4/10, with activity 9/10 </a:t>
            </a:r>
          </a:p>
          <a:p>
            <a:r>
              <a:rPr lang="en-US" dirty="0"/>
              <a:t>Multiple osseous metastasis with Bilsky grade 2 </a:t>
            </a:r>
          </a:p>
          <a:p>
            <a:r>
              <a:rPr lang="en-US" dirty="0"/>
              <a:t>T12 metastatic epidural cord compression</a:t>
            </a:r>
          </a:p>
          <a:p>
            <a:pPr marL="0" indent="0">
              <a:buNone/>
            </a:pPr>
            <a:endParaRPr lang="en-US" dirty="0"/>
          </a:p>
          <a:p>
            <a:pPr marL="0" indent="0">
              <a:buNone/>
            </a:pPr>
            <a:r>
              <a:rPr lang="en-US" dirty="0"/>
              <a:t>Cancer Details and Pre-op Treatment:</a:t>
            </a:r>
          </a:p>
          <a:p>
            <a:r>
              <a:rPr lang="en-US" dirty="0"/>
              <a:t>Breast Cancer ER+, PR+, HER2+</a:t>
            </a:r>
          </a:p>
          <a:p>
            <a:r>
              <a:rPr lang="en-US" dirty="0"/>
              <a:t>Bone metastases  </a:t>
            </a:r>
          </a:p>
          <a:p>
            <a:r>
              <a:rPr lang="en-US" dirty="0"/>
              <a:t>Chemotherapy: </a:t>
            </a:r>
            <a:r>
              <a:rPr lang="en-US" dirty="0" err="1"/>
              <a:t>Docetaxel+Trastuzumab+Pertuzumab</a:t>
            </a:r>
            <a:r>
              <a:rPr lang="en-US" dirty="0"/>
              <a:t>; </a:t>
            </a:r>
            <a:r>
              <a:rPr lang="en-US" dirty="0" err="1"/>
              <a:t>Zoladex</a:t>
            </a:r>
            <a:r>
              <a:rPr lang="en-US" dirty="0"/>
              <a:t>; </a:t>
            </a:r>
            <a:r>
              <a:rPr lang="en-US" dirty="0" err="1"/>
              <a:t>Anastrazole</a:t>
            </a:r>
            <a:r>
              <a:rPr lang="en-US" dirty="0"/>
              <a:t> </a:t>
            </a:r>
          </a:p>
          <a:p>
            <a:r>
              <a:rPr lang="en-US" dirty="0">
                <a:latin typeface="Aptos" panose="02110004020202020204"/>
                <a:ea typeface="Open Sans"/>
                <a:cs typeface="Open Sans"/>
              </a:rPr>
              <a:t>Radiation: </a:t>
            </a:r>
            <a:r>
              <a:rPr lang="en-US" dirty="0">
                <a:ea typeface="+mn-lt"/>
                <a:cs typeface="+mn-lt"/>
              </a:rPr>
              <a:t>L3-sacrum and bilateral SI joints</a:t>
            </a:r>
            <a:endParaRPr lang="en-US" sz="1400" dirty="0">
              <a:latin typeface="Open Sans"/>
              <a:ea typeface="Open Sans"/>
              <a:cs typeface="Open Sans"/>
            </a:endParaRPr>
          </a:p>
        </p:txBody>
      </p:sp>
    </p:spTree>
    <p:extLst>
      <p:ext uri="{BB962C8B-B14F-4D97-AF65-F5344CB8AC3E}">
        <p14:creationId xmlns:p14="http://schemas.microsoft.com/office/powerpoint/2010/main" val="8424494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A close-up of a scan&#10;&#10;Description automatically generated">
            <a:extLst>
              <a:ext uri="{FF2B5EF4-FFF2-40B4-BE49-F238E27FC236}">
                <a16:creationId xmlns:a16="http://schemas.microsoft.com/office/drawing/2014/main" id="{74539E5E-9091-450F-20EF-AE8337096E4D}"/>
              </a:ext>
            </a:extLst>
          </p:cNvPr>
          <p:cNvPicPr>
            <a:picLocks noGrp="1" noChangeAspect="1"/>
          </p:cNvPicPr>
          <p:nvPr>
            <p:ph idx="1"/>
          </p:nvPr>
        </p:nvPicPr>
        <p:blipFill>
          <a:blip r:embed="rId3"/>
          <a:srcRect r="65183"/>
          <a:stretch/>
        </p:blipFill>
        <p:spPr>
          <a:xfrm>
            <a:off x="2859436" y="1985634"/>
            <a:ext cx="2895830" cy="4226083"/>
          </a:xfrm>
        </p:spPr>
      </p:pic>
      <p:pic>
        <p:nvPicPr>
          <p:cNvPr id="6" name="Picture 5" descr="A close up of a mri&#10;&#10;Description automatically generated">
            <a:extLst>
              <a:ext uri="{FF2B5EF4-FFF2-40B4-BE49-F238E27FC236}">
                <a16:creationId xmlns:a16="http://schemas.microsoft.com/office/drawing/2014/main" id="{55FED1FE-5EE8-C44D-B368-1B7E3C7F3480}"/>
              </a:ext>
            </a:extLst>
          </p:cNvPr>
          <p:cNvPicPr>
            <a:picLocks noChangeAspect="1"/>
          </p:cNvPicPr>
          <p:nvPr/>
        </p:nvPicPr>
        <p:blipFill>
          <a:blip r:embed="rId4"/>
          <a:srcRect l="15238" t="23987" r="3333"/>
          <a:stretch/>
        </p:blipFill>
        <p:spPr>
          <a:xfrm>
            <a:off x="5875025" y="1535586"/>
            <a:ext cx="3506937" cy="2462815"/>
          </a:xfrm>
          <a:prstGeom prst="rect">
            <a:avLst/>
          </a:prstGeom>
        </p:spPr>
      </p:pic>
      <p:pic>
        <p:nvPicPr>
          <p:cNvPr id="7" name="Picture 6" descr="A close up of a body&#10;&#10;Description automatically generated">
            <a:extLst>
              <a:ext uri="{FF2B5EF4-FFF2-40B4-BE49-F238E27FC236}">
                <a16:creationId xmlns:a16="http://schemas.microsoft.com/office/drawing/2014/main" id="{B387B324-6564-F313-D274-E208B3878A76}"/>
              </a:ext>
            </a:extLst>
          </p:cNvPr>
          <p:cNvPicPr>
            <a:picLocks noChangeAspect="1"/>
          </p:cNvPicPr>
          <p:nvPr/>
        </p:nvPicPr>
        <p:blipFill>
          <a:blip r:embed="rId5"/>
          <a:srcRect l="20392" t="24760" r="1116" b="13702"/>
          <a:stretch/>
        </p:blipFill>
        <p:spPr>
          <a:xfrm>
            <a:off x="5874224" y="4098676"/>
            <a:ext cx="3513682" cy="2561861"/>
          </a:xfrm>
          <a:prstGeom prst="rect">
            <a:avLst/>
          </a:prstGeom>
        </p:spPr>
      </p:pic>
      <p:sp>
        <p:nvSpPr>
          <p:cNvPr id="9" name="TextBox 8">
            <a:extLst>
              <a:ext uri="{FF2B5EF4-FFF2-40B4-BE49-F238E27FC236}">
                <a16:creationId xmlns:a16="http://schemas.microsoft.com/office/drawing/2014/main" id="{E9C010F8-595B-F302-9D9A-F8001380347D}"/>
              </a:ext>
            </a:extLst>
          </p:cNvPr>
          <p:cNvSpPr txBox="1"/>
          <p:nvPr/>
        </p:nvSpPr>
        <p:spPr>
          <a:xfrm>
            <a:off x="7303983" y="2539376"/>
            <a:ext cx="1011051"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1200" b="1" dirty="0">
                <a:solidFill>
                  <a:schemeClr val="bg1"/>
                </a:solidFill>
              </a:rPr>
              <a:t>T12</a:t>
            </a:r>
            <a:endParaRPr lang="en-US" sz="1200" dirty="0">
              <a:solidFill>
                <a:schemeClr val="bg1"/>
              </a:solidFill>
            </a:endParaRPr>
          </a:p>
        </p:txBody>
      </p:sp>
      <p:sp>
        <p:nvSpPr>
          <p:cNvPr id="12" name="Title 1">
            <a:extLst>
              <a:ext uri="{FF2B5EF4-FFF2-40B4-BE49-F238E27FC236}">
                <a16:creationId xmlns:a16="http://schemas.microsoft.com/office/drawing/2014/main" id="{D5073CB1-F959-6CDD-CB7A-42C9116C593B}"/>
              </a:ext>
            </a:extLst>
          </p:cNvPr>
          <p:cNvSpPr>
            <a:spLocks noGrp="1"/>
          </p:cNvSpPr>
          <p:nvPr/>
        </p:nvSpPr>
        <p:spPr>
          <a:xfrm>
            <a:off x="613888" y="-114836"/>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t>Pre-operative X-rays, MRI, and CT</a:t>
            </a:r>
          </a:p>
        </p:txBody>
      </p:sp>
      <p:pic>
        <p:nvPicPr>
          <p:cNvPr id="2" name="Picture 1" descr="A x-ray of a person&amp;#39;s chest&#10;&#10;Description automatically generated">
            <a:extLst>
              <a:ext uri="{FF2B5EF4-FFF2-40B4-BE49-F238E27FC236}">
                <a16:creationId xmlns:a16="http://schemas.microsoft.com/office/drawing/2014/main" id="{ACBD1297-4C87-9B8E-442E-7EF47B3AEF01}"/>
              </a:ext>
            </a:extLst>
          </p:cNvPr>
          <p:cNvPicPr>
            <a:picLocks noChangeAspect="1"/>
          </p:cNvPicPr>
          <p:nvPr/>
        </p:nvPicPr>
        <p:blipFill>
          <a:blip r:embed="rId6"/>
          <a:srcRect r="11584"/>
          <a:stretch/>
        </p:blipFill>
        <p:spPr>
          <a:xfrm>
            <a:off x="214009" y="1680899"/>
            <a:ext cx="2560085" cy="4739770"/>
          </a:xfrm>
          <a:prstGeom prst="rect">
            <a:avLst/>
          </a:prstGeom>
        </p:spPr>
      </p:pic>
      <p:pic>
        <p:nvPicPr>
          <p:cNvPr id="3" name="Picture 2" descr="X-ray of a person&amp;#39;s body&#10;&#10;Description automatically generated">
            <a:extLst>
              <a:ext uri="{FF2B5EF4-FFF2-40B4-BE49-F238E27FC236}">
                <a16:creationId xmlns:a16="http://schemas.microsoft.com/office/drawing/2014/main" id="{C81BA5E9-C598-175C-C8D1-7E3180ABFAA3}"/>
              </a:ext>
            </a:extLst>
          </p:cNvPr>
          <p:cNvPicPr>
            <a:picLocks noChangeAspect="1"/>
          </p:cNvPicPr>
          <p:nvPr/>
        </p:nvPicPr>
        <p:blipFill>
          <a:blip r:embed="rId7"/>
          <a:srcRect r="8356"/>
          <a:stretch/>
        </p:blipFill>
        <p:spPr>
          <a:xfrm>
            <a:off x="-2177766" y="1628516"/>
            <a:ext cx="2323000" cy="4739770"/>
          </a:xfrm>
          <a:prstGeom prst="rect">
            <a:avLst/>
          </a:prstGeom>
        </p:spPr>
      </p:pic>
      <p:pic>
        <p:nvPicPr>
          <p:cNvPr id="8" name="Content Placeholder 4" descr="An x-ray of a spine&#10;&#10;Description automatically generated">
            <a:extLst>
              <a:ext uri="{FF2B5EF4-FFF2-40B4-BE49-F238E27FC236}">
                <a16:creationId xmlns:a16="http://schemas.microsoft.com/office/drawing/2014/main" id="{BEA80D55-8302-216C-5FB0-42223F145FE7}"/>
              </a:ext>
            </a:extLst>
          </p:cNvPr>
          <p:cNvPicPr>
            <a:picLocks noChangeAspect="1"/>
          </p:cNvPicPr>
          <p:nvPr/>
        </p:nvPicPr>
        <p:blipFill>
          <a:blip r:embed="rId8"/>
          <a:stretch>
            <a:fillRect/>
          </a:stretch>
        </p:blipFill>
        <p:spPr>
          <a:xfrm>
            <a:off x="9583566" y="2627537"/>
            <a:ext cx="2063791" cy="4100339"/>
          </a:xfrm>
          <a:prstGeom prst="rect">
            <a:avLst/>
          </a:prstGeom>
        </p:spPr>
      </p:pic>
      <p:pic>
        <p:nvPicPr>
          <p:cNvPr id="10" name="Picture 9" descr="An x-ray of a human body&#10;&#10;Description automatically generated">
            <a:extLst>
              <a:ext uri="{FF2B5EF4-FFF2-40B4-BE49-F238E27FC236}">
                <a16:creationId xmlns:a16="http://schemas.microsoft.com/office/drawing/2014/main" id="{E24D9F35-32C3-8E23-2CCD-368285D64D2A}"/>
              </a:ext>
            </a:extLst>
          </p:cNvPr>
          <p:cNvPicPr>
            <a:picLocks noChangeAspect="1"/>
          </p:cNvPicPr>
          <p:nvPr/>
        </p:nvPicPr>
        <p:blipFill>
          <a:blip r:embed="rId9"/>
          <a:srcRect l="9650" t="37573" r="9091" b="-612"/>
          <a:stretch/>
        </p:blipFill>
        <p:spPr>
          <a:xfrm>
            <a:off x="9583566" y="344774"/>
            <a:ext cx="3020841" cy="2239434"/>
          </a:xfrm>
          <a:prstGeom prst="rect">
            <a:avLst/>
          </a:prstGeom>
        </p:spPr>
      </p:pic>
      <p:sp>
        <p:nvSpPr>
          <p:cNvPr id="11" name="TextBox 10">
            <a:extLst>
              <a:ext uri="{FF2B5EF4-FFF2-40B4-BE49-F238E27FC236}">
                <a16:creationId xmlns:a16="http://schemas.microsoft.com/office/drawing/2014/main" id="{9270BF98-F818-17D3-231B-87A95608581A}"/>
              </a:ext>
            </a:extLst>
          </p:cNvPr>
          <p:cNvSpPr txBox="1"/>
          <p:nvPr/>
        </p:nvSpPr>
        <p:spPr>
          <a:xfrm>
            <a:off x="10831966" y="4722640"/>
            <a:ext cx="1011051" cy="24622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1000" b="1" dirty="0">
                <a:solidFill>
                  <a:schemeClr val="bg1"/>
                </a:solidFill>
              </a:rPr>
              <a:t>T12</a:t>
            </a:r>
            <a:endParaRPr lang="en-US" sz="1000" dirty="0">
              <a:solidFill>
                <a:schemeClr val="bg1"/>
              </a:solidFill>
            </a:endParaRPr>
          </a:p>
        </p:txBody>
      </p:sp>
      <p:sp>
        <p:nvSpPr>
          <p:cNvPr id="13" name="TextBox 12">
            <a:extLst>
              <a:ext uri="{FF2B5EF4-FFF2-40B4-BE49-F238E27FC236}">
                <a16:creationId xmlns:a16="http://schemas.microsoft.com/office/drawing/2014/main" id="{5208359C-CA28-A082-A02A-B9BF1584E60B}"/>
              </a:ext>
            </a:extLst>
          </p:cNvPr>
          <p:cNvSpPr txBox="1"/>
          <p:nvPr/>
        </p:nvSpPr>
        <p:spPr>
          <a:xfrm>
            <a:off x="10846956" y="1310602"/>
            <a:ext cx="2743200"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b="1" dirty="0">
                <a:solidFill>
                  <a:srgbClr val="FFFFFF"/>
                </a:solidFill>
              </a:rPr>
              <a:t>T12</a:t>
            </a:r>
            <a:endParaRPr lang="en-US" sz="1400" dirty="0"/>
          </a:p>
        </p:txBody>
      </p:sp>
    </p:spTree>
    <p:extLst>
      <p:ext uri="{BB962C8B-B14F-4D97-AF65-F5344CB8AC3E}">
        <p14:creationId xmlns:p14="http://schemas.microsoft.com/office/powerpoint/2010/main" val="6900116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0663E2-11EC-E2DF-B471-A29F2F688FA8}"/>
              </a:ext>
            </a:extLst>
          </p:cNvPr>
          <p:cNvSpPr>
            <a:spLocks noGrp="1"/>
          </p:cNvSpPr>
          <p:nvPr>
            <p:ph type="title"/>
          </p:nvPr>
        </p:nvSpPr>
        <p:spPr/>
        <p:txBody>
          <a:bodyPr/>
          <a:lstStyle/>
          <a:p>
            <a:r>
              <a:rPr lang="en-US" dirty="0"/>
              <a:t>Procedure</a:t>
            </a:r>
          </a:p>
        </p:txBody>
      </p:sp>
      <p:sp>
        <p:nvSpPr>
          <p:cNvPr id="3" name="Content Placeholder 2">
            <a:extLst>
              <a:ext uri="{FF2B5EF4-FFF2-40B4-BE49-F238E27FC236}">
                <a16:creationId xmlns:a16="http://schemas.microsoft.com/office/drawing/2014/main" id="{F28A47E7-7B32-927F-D8A8-E70B5863FDA2}"/>
              </a:ext>
            </a:extLst>
          </p:cNvPr>
          <p:cNvSpPr>
            <a:spLocks noGrp="1"/>
          </p:cNvSpPr>
          <p:nvPr>
            <p:ph idx="1"/>
          </p:nvPr>
        </p:nvSpPr>
        <p:spPr/>
        <p:txBody>
          <a:bodyPr vert="horz" lIns="91440" tIns="45720" rIns="91440" bIns="45720" rtlCol="0" anchor="t">
            <a:normAutofit/>
          </a:bodyPr>
          <a:lstStyle/>
          <a:p>
            <a:r>
              <a:rPr lang="en-US" dirty="0"/>
              <a:t>T11-L1 instrumented fusion</a:t>
            </a:r>
            <a:r>
              <a:rPr lang="en-US" dirty="0">
                <a:ea typeface="+mn-lt"/>
                <a:cs typeface="+mn-lt"/>
              </a:rPr>
              <a:t> with partial T12 corpectomy and tumor separation</a:t>
            </a:r>
          </a:p>
          <a:p>
            <a:r>
              <a:rPr lang="en-US" dirty="0">
                <a:ea typeface="+mn-lt"/>
                <a:cs typeface="+mn-lt"/>
              </a:rPr>
              <a:t>Used an XL </a:t>
            </a:r>
            <a:r>
              <a:rPr lang="en-US" dirty="0" err="1">
                <a:ea typeface="+mn-lt"/>
                <a:cs typeface="+mn-lt"/>
              </a:rPr>
              <a:t>MagnetOs</a:t>
            </a:r>
            <a:r>
              <a:rPr lang="en-US" dirty="0">
                <a:ea typeface="+mn-lt"/>
                <a:cs typeface="+mn-lt"/>
              </a:rPr>
              <a:t> Flex Matrix</a:t>
            </a:r>
          </a:p>
          <a:p>
            <a:r>
              <a:rPr lang="en-US" dirty="0"/>
              <a:t>Carbon fiber reinforced PEEK screws and rods were used without a cage</a:t>
            </a:r>
          </a:p>
        </p:txBody>
      </p:sp>
    </p:spTree>
    <p:extLst>
      <p:ext uri="{BB962C8B-B14F-4D97-AF65-F5344CB8AC3E}">
        <p14:creationId xmlns:p14="http://schemas.microsoft.com/office/powerpoint/2010/main" val="33465738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E00634-3831-99B3-3F1C-66F21157AF19}"/>
              </a:ext>
            </a:extLst>
          </p:cNvPr>
          <p:cNvSpPr>
            <a:spLocks noGrp="1"/>
          </p:cNvSpPr>
          <p:nvPr>
            <p:ph type="title"/>
          </p:nvPr>
        </p:nvSpPr>
        <p:spPr/>
        <p:txBody>
          <a:bodyPr/>
          <a:lstStyle/>
          <a:p>
            <a:r>
              <a:rPr lang="en-US" dirty="0"/>
              <a:t>3 month CTs</a:t>
            </a:r>
          </a:p>
        </p:txBody>
      </p:sp>
      <p:pic>
        <p:nvPicPr>
          <p:cNvPr id="4" name="Axial 3 months">
            <a:hlinkClick r:id="" action="ppaction://media"/>
            <a:extLst>
              <a:ext uri="{FF2B5EF4-FFF2-40B4-BE49-F238E27FC236}">
                <a16:creationId xmlns:a16="http://schemas.microsoft.com/office/drawing/2014/main" id="{F0C79B38-2848-E9DE-FCDC-57F9B1A0777D}"/>
              </a:ext>
            </a:extLst>
          </p:cNvPr>
          <p:cNvPicPr>
            <a:picLocks noChangeAspect="1"/>
          </p:cNvPicPr>
          <p:nvPr>
            <a:videoFile r:link="rId2"/>
            <p:extLst>
              <p:ext uri="{DAA4B4D4-6D71-4841-9C94-3DE7FCFB9230}">
                <p14:media xmlns:p14="http://schemas.microsoft.com/office/powerpoint/2010/main" r:embed="rId1"/>
              </p:ext>
            </p:extLst>
          </p:nvPr>
        </p:nvPicPr>
        <p:blipFill>
          <a:blip r:embed="rId9"/>
          <a:stretch>
            <a:fillRect/>
          </a:stretch>
        </p:blipFill>
        <p:spPr>
          <a:xfrm>
            <a:off x="-777946" y="2484908"/>
            <a:ext cx="5030513" cy="3604801"/>
          </a:xfrm>
          <a:prstGeom prst="rect">
            <a:avLst/>
          </a:prstGeom>
        </p:spPr>
      </p:pic>
      <p:pic>
        <p:nvPicPr>
          <p:cNvPr id="3" name="Sagittal 3 months">
            <a:hlinkClick r:id="" action="ppaction://media"/>
            <a:extLst>
              <a:ext uri="{FF2B5EF4-FFF2-40B4-BE49-F238E27FC236}">
                <a16:creationId xmlns:a16="http://schemas.microsoft.com/office/drawing/2014/main" id="{E9ABFF6C-B5CF-31B1-1610-F73423A240CD}"/>
              </a:ext>
            </a:extLst>
          </p:cNvPr>
          <p:cNvPicPr>
            <a:picLocks noChangeAspect="1"/>
          </p:cNvPicPr>
          <p:nvPr>
            <a:videoFile r:link="rId4"/>
            <p:extLst>
              <p:ext uri="{DAA4B4D4-6D71-4841-9C94-3DE7FCFB9230}">
                <p14:media xmlns:p14="http://schemas.microsoft.com/office/powerpoint/2010/main" r:embed="rId3"/>
              </p:ext>
            </p:extLst>
          </p:nvPr>
        </p:nvPicPr>
        <p:blipFill>
          <a:blip r:embed="rId10"/>
          <a:stretch>
            <a:fillRect/>
          </a:stretch>
        </p:blipFill>
        <p:spPr>
          <a:xfrm>
            <a:off x="4396683" y="2081746"/>
            <a:ext cx="3896752" cy="4411129"/>
          </a:xfrm>
          <a:prstGeom prst="rect">
            <a:avLst/>
          </a:prstGeom>
        </p:spPr>
      </p:pic>
      <p:pic>
        <p:nvPicPr>
          <p:cNvPr id="5" name="Coronal 3 months">
            <a:hlinkClick r:id="" action="ppaction://media"/>
            <a:extLst>
              <a:ext uri="{FF2B5EF4-FFF2-40B4-BE49-F238E27FC236}">
                <a16:creationId xmlns:a16="http://schemas.microsoft.com/office/drawing/2014/main" id="{29B62F55-3D34-50D5-076C-AD2E355883D2}"/>
              </a:ext>
            </a:extLst>
          </p:cNvPr>
          <p:cNvPicPr>
            <a:picLocks noChangeAspect="1"/>
          </p:cNvPicPr>
          <p:nvPr>
            <a:videoFile r:link="rId6"/>
            <p:extLst>
              <p:ext uri="{DAA4B4D4-6D71-4841-9C94-3DE7FCFB9230}">
                <p14:media xmlns:p14="http://schemas.microsoft.com/office/powerpoint/2010/main" r:embed="rId5"/>
              </p:ext>
            </p:extLst>
          </p:nvPr>
        </p:nvPicPr>
        <p:blipFill>
          <a:blip r:embed="rId11"/>
          <a:stretch>
            <a:fillRect/>
          </a:stretch>
        </p:blipFill>
        <p:spPr>
          <a:xfrm>
            <a:off x="8401186" y="2141706"/>
            <a:ext cx="3790814" cy="4291207"/>
          </a:xfrm>
          <a:prstGeom prst="rect">
            <a:avLst/>
          </a:prstGeom>
        </p:spPr>
      </p:pic>
    </p:spTree>
    <p:extLst>
      <p:ext uri="{BB962C8B-B14F-4D97-AF65-F5344CB8AC3E}">
        <p14:creationId xmlns:p14="http://schemas.microsoft.com/office/powerpoint/2010/main" val="40539898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7033" fill="hold"/>
                                        <p:tgtEl>
                                          <p:spTgt spid="4"/>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19000" fill="hold"/>
                                        <p:tgtEl>
                                          <p:spTgt spid="3"/>
                                        </p:tgtEl>
                                      </p:cBhvr>
                                    </p:cmd>
                                  </p:childTnLst>
                                </p:cTn>
                              </p:par>
                            </p:childTnLst>
                          </p:cTn>
                        </p:par>
                      </p:childTnLst>
                    </p:cTn>
                  </p:par>
                  <p:par>
                    <p:cTn id="11" fill="hold">
                      <p:stCondLst>
                        <p:cond delay="indefinite"/>
                      </p:stCondLst>
                      <p:childTnLst>
                        <p:par>
                          <p:cTn id="12" fill="hold">
                            <p:stCondLst>
                              <p:cond delay="0"/>
                            </p:stCondLst>
                            <p:childTnLst>
                              <p:par>
                                <p:cTn id="13" presetID="1" presetClass="mediacall" presetSubtype="0" fill="hold" nodeType="clickEffect">
                                  <p:stCondLst>
                                    <p:cond delay="0"/>
                                  </p:stCondLst>
                                  <p:childTnLst>
                                    <p:cmd type="call" cmd="playFrom(0.0)">
                                      <p:cBhvr>
                                        <p:cTn id="14" dur="18816"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15" fill="hold" display="0">
                  <p:stCondLst>
                    <p:cond delay="indefinite"/>
                  </p:stCondLst>
                </p:cTn>
                <p:tgtEl>
                  <p:spTgt spid="4"/>
                </p:tgtEl>
              </p:cMediaNode>
            </p:video>
            <p:seq concurrent="1" nextAc="seek">
              <p:cTn id="16" restart="whenNotActive" fill="hold" evtFilter="cancelBubble" nodeType="interactiveSeq">
                <p:stCondLst>
                  <p:cond evt="onClick" delay="0">
                    <p:tgtEl>
                      <p:spTgt spid="4"/>
                    </p:tgtEl>
                  </p:cond>
                </p:stCondLst>
                <p:endSync evt="end" delay="0">
                  <p:rtn val="all"/>
                </p:endSync>
                <p:childTnLst>
                  <p:par>
                    <p:cTn id="17" fill="hold">
                      <p:stCondLst>
                        <p:cond delay="0"/>
                      </p:stCondLst>
                      <p:childTnLst>
                        <p:par>
                          <p:cTn id="18" fill="hold">
                            <p:stCondLst>
                              <p:cond delay="0"/>
                            </p:stCondLst>
                            <p:childTnLst>
                              <p:par>
                                <p:cTn id="19" presetID="2" presetClass="mediacall" presetSubtype="0" fill="hold" nodeType="clickEffect">
                                  <p:stCondLst>
                                    <p:cond delay="0"/>
                                  </p:stCondLst>
                                  <p:childTnLst>
                                    <p:cmd type="call" cmd="togglePause">
                                      <p:cBhvr>
                                        <p:cTn id="20" dur="1" fill="hold"/>
                                        <p:tgtEl>
                                          <p:spTgt spid="4"/>
                                        </p:tgtEl>
                                      </p:cBhvr>
                                    </p:cmd>
                                  </p:childTnLst>
                                </p:cTn>
                              </p:par>
                            </p:childTnLst>
                          </p:cTn>
                        </p:par>
                      </p:childTnLst>
                    </p:cTn>
                  </p:par>
                </p:childTnLst>
              </p:cTn>
              <p:nextCondLst>
                <p:cond evt="onClick" delay="0">
                  <p:tgtEl>
                    <p:spTgt spid="4"/>
                  </p:tgtEl>
                </p:cond>
              </p:nextCondLst>
            </p:seq>
            <p:seq concurrent="1" nextAc="seek">
              <p:cTn id="21" restart="whenNotActive" fill="hold" evtFilter="cancelBubble" nodeType="interactiveSeq">
                <p:stCondLst>
                  <p:cond evt="onClick" delay="0">
                    <p:tgtEl>
                      <p:spTgt spid="3"/>
                    </p:tgtEl>
                  </p:cond>
                </p:stCondLst>
                <p:endSync evt="end" delay="0">
                  <p:rtn val="all"/>
                </p:endSync>
                <p:childTnLst>
                  <p:par>
                    <p:cTn id="22" fill="hold">
                      <p:stCondLst>
                        <p:cond delay="0"/>
                      </p:stCondLst>
                      <p:childTnLst>
                        <p:par>
                          <p:cTn id="23" fill="hold">
                            <p:stCondLst>
                              <p:cond delay="0"/>
                            </p:stCondLst>
                            <p:childTnLst>
                              <p:par>
                                <p:cTn id="24" presetID="2" presetClass="mediacall" presetSubtype="0" fill="hold" nodeType="clickEffect">
                                  <p:stCondLst>
                                    <p:cond delay="0"/>
                                  </p:stCondLst>
                                  <p:childTnLst>
                                    <p:cmd type="call" cmd="togglePause">
                                      <p:cBhvr>
                                        <p:cTn id="25" dur="1" fill="hold"/>
                                        <p:tgtEl>
                                          <p:spTgt spid="3"/>
                                        </p:tgtEl>
                                      </p:cBhvr>
                                    </p:cmd>
                                  </p:childTnLst>
                                </p:cTn>
                              </p:par>
                            </p:childTnLst>
                          </p:cTn>
                        </p:par>
                      </p:childTnLst>
                    </p:cTn>
                  </p:par>
                </p:childTnLst>
              </p:cTn>
              <p:nextCondLst>
                <p:cond evt="onClick" delay="0">
                  <p:tgtEl>
                    <p:spTgt spid="3"/>
                  </p:tgtEl>
                </p:cond>
              </p:nextCondLst>
            </p:seq>
            <p:video>
              <p:cMediaNode>
                <p:cTn id="26" fill="hold" display="0">
                  <p:stCondLst>
                    <p:cond delay="indefinite"/>
                  </p:stCondLst>
                </p:cTn>
                <p:tgtEl>
                  <p:spTgt spid="3"/>
                </p:tgtEl>
              </p:cMediaNode>
            </p:video>
            <p:seq concurrent="1" nextAc="seek">
              <p:cTn id="27" restart="whenNotActive" fill="hold" evtFilter="cancelBubble" nodeType="interactiveSeq">
                <p:stCondLst>
                  <p:cond evt="onClick" delay="0">
                    <p:tgtEl>
                      <p:spTgt spid="5"/>
                    </p:tgtEl>
                  </p:cond>
                </p:stCondLst>
                <p:endSync evt="end" delay="0">
                  <p:rtn val="all"/>
                </p:endSync>
                <p:childTnLst>
                  <p:par>
                    <p:cTn id="28" fill="hold">
                      <p:stCondLst>
                        <p:cond delay="0"/>
                      </p:stCondLst>
                      <p:childTnLst>
                        <p:par>
                          <p:cTn id="29" fill="hold">
                            <p:stCondLst>
                              <p:cond delay="0"/>
                            </p:stCondLst>
                            <p:childTnLst>
                              <p:par>
                                <p:cTn id="30" presetID="2" presetClass="mediacall" presetSubtype="0" fill="hold" nodeType="clickEffect">
                                  <p:stCondLst>
                                    <p:cond delay="0"/>
                                  </p:stCondLst>
                                  <p:childTnLst>
                                    <p:cmd type="call" cmd="togglePause">
                                      <p:cBhvr>
                                        <p:cTn id="31" dur="1" fill="hold"/>
                                        <p:tgtEl>
                                          <p:spTgt spid="5"/>
                                        </p:tgtEl>
                                      </p:cBhvr>
                                    </p:cmd>
                                  </p:childTnLst>
                                </p:cTn>
                              </p:par>
                            </p:childTnLst>
                          </p:cTn>
                        </p:par>
                      </p:childTnLst>
                    </p:cTn>
                  </p:par>
                </p:childTnLst>
              </p:cTn>
              <p:nextCondLst>
                <p:cond evt="onClick" delay="0">
                  <p:tgtEl>
                    <p:spTgt spid="5"/>
                  </p:tgtEl>
                </p:cond>
              </p:nextCondLst>
            </p:seq>
            <p:video>
              <p:cMediaNode>
                <p:cTn id="32" fill="hold" display="0">
                  <p:stCondLst>
                    <p:cond delay="indefinite"/>
                  </p:stCondLst>
                </p:cTn>
                <p:tgtEl>
                  <p:spTgt spid="5"/>
                </p:tgtEl>
              </p:cMediaNode>
            </p:vide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X-ray of a person&amp;#39;s spine&#10;&#10;Description automatically generated">
            <a:extLst>
              <a:ext uri="{FF2B5EF4-FFF2-40B4-BE49-F238E27FC236}">
                <a16:creationId xmlns:a16="http://schemas.microsoft.com/office/drawing/2014/main" id="{8AB9FCD6-1B28-0B0F-DF8E-1BCFBFAF7092}"/>
              </a:ext>
            </a:extLst>
          </p:cNvPr>
          <p:cNvPicPr>
            <a:picLocks noChangeAspect="1"/>
          </p:cNvPicPr>
          <p:nvPr/>
        </p:nvPicPr>
        <p:blipFill>
          <a:blip r:embed="rId3"/>
          <a:stretch>
            <a:fillRect/>
          </a:stretch>
        </p:blipFill>
        <p:spPr>
          <a:xfrm>
            <a:off x="580925" y="69272"/>
            <a:ext cx="3625208" cy="6788728"/>
          </a:xfrm>
          <a:prstGeom prst="rect">
            <a:avLst/>
          </a:prstGeom>
        </p:spPr>
      </p:pic>
      <p:pic>
        <p:nvPicPr>
          <p:cNvPr id="9" name="Picture 8" descr="X-ray of a person&amp;#39;s chest&#10;&#10;Description automatically generated">
            <a:extLst>
              <a:ext uri="{FF2B5EF4-FFF2-40B4-BE49-F238E27FC236}">
                <a16:creationId xmlns:a16="http://schemas.microsoft.com/office/drawing/2014/main" id="{402D7C14-5660-AD9C-4E36-125632F08949}"/>
              </a:ext>
            </a:extLst>
          </p:cNvPr>
          <p:cNvPicPr>
            <a:picLocks noChangeAspect="1"/>
          </p:cNvPicPr>
          <p:nvPr/>
        </p:nvPicPr>
        <p:blipFill>
          <a:blip r:embed="rId4"/>
          <a:stretch>
            <a:fillRect/>
          </a:stretch>
        </p:blipFill>
        <p:spPr>
          <a:xfrm>
            <a:off x="4571909" y="66675"/>
            <a:ext cx="3619500" cy="6724650"/>
          </a:xfrm>
          <a:prstGeom prst="rect">
            <a:avLst/>
          </a:prstGeom>
        </p:spPr>
      </p:pic>
      <p:sp>
        <p:nvSpPr>
          <p:cNvPr id="2" name="Title 1">
            <a:extLst>
              <a:ext uri="{FF2B5EF4-FFF2-40B4-BE49-F238E27FC236}">
                <a16:creationId xmlns:a16="http://schemas.microsoft.com/office/drawing/2014/main" id="{970D65E3-B793-1BCE-8CD3-2B34A4744C3E}"/>
              </a:ext>
            </a:extLst>
          </p:cNvPr>
          <p:cNvSpPr>
            <a:spLocks noGrp="1"/>
          </p:cNvSpPr>
          <p:nvPr>
            <p:ph type="title"/>
          </p:nvPr>
        </p:nvSpPr>
        <p:spPr>
          <a:xfrm>
            <a:off x="8378254" y="66675"/>
            <a:ext cx="10515600" cy="1325563"/>
          </a:xfrm>
        </p:spPr>
        <p:txBody>
          <a:bodyPr/>
          <a:lstStyle/>
          <a:p>
            <a:r>
              <a:rPr lang="en-US" dirty="0"/>
              <a:t>6 month X-Rays</a:t>
            </a:r>
          </a:p>
        </p:txBody>
      </p:sp>
    </p:spTree>
    <p:extLst>
      <p:ext uri="{BB962C8B-B14F-4D97-AF65-F5344CB8AC3E}">
        <p14:creationId xmlns:p14="http://schemas.microsoft.com/office/powerpoint/2010/main" val="39622194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3FF63B-4909-9A19-A731-8BBEFAA3864C}"/>
              </a:ext>
            </a:extLst>
          </p:cNvPr>
          <p:cNvSpPr>
            <a:spLocks noGrp="1"/>
          </p:cNvSpPr>
          <p:nvPr>
            <p:ph type="title"/>
          </p:nvPr>
        </p:nvSpPr>
        <p:spPr/>
        <p:txBody>
          <a:bodyPr/>
          <a:lstStyle/>
          <a:p>
            <a:r>
              <a:rPr lang="en-US" dirty="0"/>
              <a:t>6 month CTs</a:t>
            </a:r>
          </a:p>
        </p:txBody>
      </p:sp>
      <p:sp>
        <p:nvSpPr>
          <p:cNvPr id="3" name="Content Placeholder 2">
            <a:extLst>
              <a:ext uri="{FF2B5EF4-FFF2-40B4-BE49-F238E27FC236}">
                <a16:creationId xmlns:a16="http://schemas.microsoft.com/office/drawing/2014/main" id="{4471113C-20B6-5486-58CF-AFC7234B58EF}"/>
              </a:ext>
            </a:extLst>
          </p:cNvPr>
          <p:cNvSpPr>
            <a:spLocks noGrp="1"/>
          </p:cNvSpPr>
          <p:nvPr>
            <p:ph idx="1"/>
          </p:nvPr>
        </p:nvSpPr>
        <p:spPr/>
        <p:txBody>
          <a:bodyPr/>
          <a:lstStyle/>
          <a:p>
            <a:endParaRPr lang="en-US"/>
          </a:p>
        </p:txBody>
      </p:sp>
      <p:pic>
        <p:nvPicPr>
          <p:cNvPr id="4" name="Axial 6 months">
            <a:hlinkClick r:id="" action="ppaction://media"/>
            <a:extLst>
              <a:ext uri="{FF2B5EF4-FFF2-40B4-BE49-F238E27FC236}">
                <a16:creationId xmlns:a16="http://schemas.microsoft.com/office/drawing/2014/main" id="{EF525CE1-3BEC-AF34-3E71-367C5226C906}"/>
              </a:ext>
            </a:extLst>
          </p:cNvPr>
          <p:cNvPicPr>
            <a:picLocks noChangeAspect="1"/>
          </p:cNvPicPr>
          <p:nvPr>
            <a:videoFile r:link="rId2"/>
            <p:extLst>
              <p:ext uri="{DAA4B4D4-6D71-4841-9C94-3DE7FCFB9230}">
                <p14:media xmlns:p14="http://schemas.microsoft.com/office/powerpoint/2010/main" r:embed="rId1"/>
              </p:ext>
            </p:extLst>
          </p:nvPr>
        </p:nvPicPr>
        <p:blipFill>
          <a:blip r:embed="rId9"/>
          <a:stretch>
            <a:fillRect/>
          </a:stretch>
        </p:blipFill>
        <p:spPr>
          <a:xfrm>
            <a:off x="-1279367" y="1899942"/>
            <a:ext cx="5328950" cy="3586942"/>
          </a:xfrm>
          <a:prstGeom prst="rect">
            <a:avLst/>
          </a:prstGeom>
        </p:spPr>
      </p:pic>
      <p:pic>
        <p:nvPicPr>
          <p:cNvPr id="5" name="Sagittal 6 months">
            <a:hlinkClick r:id="" action="ppaction://media"/>
            <a:extLst>
              <a:ext uri="{FF2B5EF4-FFF2-40B4-BE49-F238E27FC236}">
                <a16:creationId xmlns:a16="http://schemas.microsoft.com/office/drawing/2014/main" id="{506A6C91-CFEB-13DD-26C8-E0A442F93718}"/>
              </a:ext>
            </a:extLst>
          </p:cNvPr>
          <p:cNvPicPr>
            <a:picLocks noChangeAspect="1"/>
          </p:cNvPicPr>
          <p:nvPr>
            <a:videoFile r:link="rId4"/>
            <p:extLst>
              <p:ext uri="{DAA4B4D4-6D71-4841-9C94-3DE7FCFB9230}">
                <p14:media xmlns:p14="http://schemas.microsoft.com/office/powerpoint/2010/main" r:embed="rId3"/>
              </p:ext>
            </p:extLst>
          </p:nvPr>
        </p:nvPicPr>
        <p:blipFill>
          <a:blip r:embed="rId10"/>
          <a:stretch>
            <a:fillRect/>
          </a:stretch>
        </p:blipFill>
        <p:spPr>
          <a:xfrm>
            <a:off x="4209217" y="1690688"/>
            <a:ext cx="4284768" cy="4005453"/>
          </a:xfrm>
          <a:prstGeom prst="rect">
            <a:avLst/>
          </a:prstGeom>
        </p:spPr>
      </p:pic>
      <p:pic>
        <p:nvPicPr>
          <p:cNvPr id="6" name="Coronal 6 months">
            <a:hlinkClick r:id="" action="ppaction://media"/>
            <a:extLst>
              <a:ext uri="{FF2B5EF4-FFF2-40B4-BE49-F238E27FC236}">
                <a16:creationId xmlns:a16="http://schemas.microsoft.com/office/drawing/2014/main" id="{9E70E7D8-5343-41C7-04F3-D5BF4968A64B}"/>
              </a:ext>
            </a:extLst>
          </p:cNvPr>
          <p:cNvPicPr>
            <a:picLocks noChangeAspect="1"/>
          </p:cNvPicPr>
          <p:nvPr>
            <a:videoFile r:link="rId6"/>
            <p:extLst>
              <p:ext uri="{DAA4B4D4-6D71-4841-9C94-3DE7FCFB9230}">
                <p14:media xmlns:p14="http://schemas.microsoft.com/office/powerpoint/2010/main" r:embed="rId5"/>
              </p:ext>
            </p:extLst>
          </p:nvPr>
        </p:nvPicPr>
        <p:blipFill>
          <a:blip r:embed="rId11"/>
          <a:stretch>
            <a:fillRect/>
          </a:stretch>
        </p:blipFill>
        <p:spPr>
          <a:xfrm>
            <a:off x="8653619" y="1690687"/>
            <a:ext cx="3538381" cy="4005453"/>
          </a:xfrm>
          <a:prstGeom prst="rect">
            <a:avLst/>
          </a:prstGeom>
        </p:spPr>
      </p:pic>
    </p:spTree>
    <p:extLst>
      <p:ext uri="{BB962C8B-B14F-4D97-AF65-F5344CB8AC3E}">
        <p14:creationId xmlns:p14="http://schemas.microsoft.com/office/powerpoint/2010/main" val="27643115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7166" fill="hold"/>
                                        <p:tgtEl>
                                          <p:spTgt spid="4"/>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22016" fill="hold"/>
                                        <p:tgtEl>
                                          <p:spTgt spid="5"/>
                                        </p:tgtEl>
                                      </p:cBhvr>
                                    </p:cmd>
                                  </p:childTnLst>
                                </p:cTn>
                              </p:par>
                            </p:childTnLst>
                          </p:cTn>
                        </p:par>
                      </p:childTnLst>
                    </p:cTn>
                  </p:par>
                  <p:par>
                    <p:cTn id="11" fill="hold">
                      <p:stCondLst>
                        <p:cond delay="indefinite"/>
                      </p:stCondLst>
                      <p:childTnLst>
                        <p:par>
                          <p:cTn id="12" fill="hold">
                            <p:stCondLst>
                              <p:cond delay="0"/>
                            </p:stCondLst>
                            <p:childTnLst>
                              <p:par>
                                <p:cTn id="13" presetID="1" presetClass="mediacall" presetSubtype="0" fill="hold" nodeType="clickEffect">
                                  <p:stCondLst>
                                    <p:cond delay="0"/>
                                  </p:stCondLst>
                                  <p:childTnLst>
                                    <p:cmd type="call" cmd="playFrom(0.0)">
                                      <p:cBhvr>
                                        <p:cTn id="14" dur="19066"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15" fill="hold" display="0">
                  <p:stCondLst>
                    <p:cond delay="indefinite"/>
                  </p:stCondLst>
                </p:cTn>
                <p:tgtEl>
                  <p:spTgt spid="4"/>
                </p:tgtEl>
              </p:cMediaNode>
            </p:video>
            <p:seq concurrent="1" nextAc="seek">
              <p:cTn id="16" restart="whenNotActive" fill="hold" evtFilter="cancelBubble" nodeType="interactiveSeq">
                <p:stCondLst>
                  <p:cond evt="onClick" delay="0">
                    <p:tgtEl>
                      <p:spTgt spid="4"/>
                    </p:tgtEl>
                  </p:cond>
                </p:stCondLst>
                <p:endSync evt="end" delay="0">
                  <p:rtn val="all"/>
                </p:endSync>
                <p:childTnLst>
                  <p:par>
                    <p:cTn id="17" fill="hold">
                      <p:stCondLst>
                        <p:cond delay="0"/>
                      </p:stCondLst>
                      <p:childTnLst>
                        <p:par>
                          <p:cTn id="18" fill="hold">
                            <p:stCondLst>
                              <p:cond delay="0"/>
                            </p:stCondLst>
                            <p:childTnLst>
                              <p:par>
                                <p:cTn id="19" presetID="2" presetClass="mediacall" presetSubtype="0" fill="hold" nodeType="clickEffect">
                                  <p:stCondLst>
                                    <p:cond delay="0"/>
                                  </p:stCondLst>
                                  <p:childTnLst>
                                    <p:cmd type="call" cmd="togglePause">
                                      <p:cBhvr>
                                        <p:cTn id="20" dur="1" fill="hold"/>
                                        <p:tgtEl>
                                          <p:spTgt spid="4"/>
                                        </p:tgtEl>
                                      </p:cBhvr>
                                    </p:cmd>
                                  </p:childTnLst>
                                </p:cTn>
                              </p:par>
                            </p:childTnLst>
                          </p:cTn>
                        </p:par>
                      </p:childTnLst>
                    </p:cTn>
                  </p:par>
                </p:childTnLst>
              </p:cTn>
              <p:nextCondLst>
                <p:cond evt="onClick" delay="0">
                  <p:tgtEl>
                    <p:spTgt spid="4"/>
                  </p:tgtEl>
                </p:cond>
              </p:nextCondLst>
            </p:seq>
            <p:seq concurrent="1" nextAc="seek">
              <p:cTn id="21" restart="whenNotActive" fill="hold" evtFilter="cancelBubble" nodeType="interactiveSeq">
                <p:stCondLst>
                  <p:cond evt="onClick" delay="0">
                    <p:tgtEl>
                      <p:spTgt spid="5"/>
                    </p:tgtEl>
                  </p:cond>
                </p:stCondLst>
                <p:endSync evt="end" delay="0">
                  <p:rtn val="all"/>
                </p:endSync>
                <p:childTnLst>
                  <p:par>
                    <p:cTn id="22" fill="hold">
                      <p:stCondLst>
                        <p:cond delay="0"/>
                      </p:stCondLst>
                      <p:childTnLst>
                        <p:par>
                          <p:cTn id="23" fill="hold">
                            <p:stCondLst>
                              <p:cond delay="0"/>
                            </p:stCondLst>
                            <p:childTnLst>
                              <p:par>
                                <p:cTn id="24" presetID="2" presetClass="mediacall" presetSubtype="0" fill="hold" nodeType="clickEffect">
                                  <p:stCondLst>
                                    <p:cond delay="0"/>
                                  </p:stCondLst>
                                  <p:childTnLst>
                                    <p:cmd type="call" cmd="togglePause">
                                      <p:cBhvr>
                                        <p:cTn id="25" dur="1" fill="hold"/>
                                        <p:tgtEl>
                                          <p:spTgt spid="5"/>
                                        </p:tgtEl>
                                      </p:cBhvr>
                                    </p:cmd>
                                  </p:childTnLst>
                                </p:cTn>
                              </p:par>
                            </p:childTnLst>
                          </p:cTn>
                        </p:par>
                      </p:childTnLst>
                    </p:cTn>
                  </p:par>
                </p:childTnLst>
              </p:cTn>
              <p:nextCondLst>
                <p:cond evt="onClick" delay="0">
                  <p:tgtEl>
                    <p:spTgt spid="5"/>
                  </p:tgtEl>
                </p:cond>
              </p:nextCondLst>
            </p:seq>
            <p:video>
              <p:cMediaNode>
                <p:cTn id="26" fill="hold" display="0">
                  <p:stCondLst>
                    <p:cond delay="indefinite"/>
                  </p:stCondLst>
                </p:cTn>
                <p:tgtEl>
                  <p:spTgt spid="5"/>
                </p:tgtEl>
              </p:cMediaNode>
            </p:video>
            <p:seq concurrent="1" nextAc="seek">
              <p:cTn id="27" restart="whenNotActive" fill="hold" evtFilter="cancelBubble" nodeType="interactiveSeq">
                <p:stCondLst>
                  <p:cond evt="onClick" delay="0">
                    <p:tgtEl>
                      <p:spTgt spid="6"/>
                    </p:tgtEl>
                  </p:cond>
                </p:stCondLst>
                <p:endSync evt="end" delay="0">
                  <p:rtn val="all"/>
                </p:endSync>
                <p:childTnLst>
                  <p:par>
                    <p:cTn id="28" fill="hold">
                      <p:stCondLst>
                        <p:cond delay="0"/>
                      </p:stCondLst>
                      <p:childTnLst>
                        <p:par>
                          <p:cTn id="29" fill="hold">
                            <p:stCondLst>
                              <p:cond delay="0"/>
                            </p:stCondLst>
                            <p:childTnLst>
                              <p:par>
                                <p:cTn id="30" presetID="2" presetClass="mediacall" presetSubtype="0" fill="hold" nodeType="clickEffect">
                                  <p:stCondLst>
                                    <p:cond delay="0"/>
                                  </p:stCondLst>
                                  <p:childTnLst>
                                    <p:cmd type="call" cmd="togglePause">
                                      <p:cBhvr>
                                        <p:cTn id="31" dur="1" fill="hold"/>
                                        <p:tgtEl>
                                          <p:spTgt spid="6"/>
                                        </p:tgtEl>
                                      </p:cBhvr>
                                    </p:cmd>
                                  </p:childTnLst>
                                </p:cTn>
                              </p:par>
                            </p:childTnLst>
                          </p:cTn>
                        </p:par>
                      </p:childTnLst>
                    </p:cTn>
                  </p:par>
                </p:childTnLst>
              </p:cTn>
              <p:nextCondLst>
                <p:cond evt="onClick" delay="0">
                  <p:tgtEl>
                    <p:spTgt spid="6"/>
                  </p:tgtEl>
                </p:cond>
              </p:nextCondLst>
            </p:seq>
            <p:video>
              <p:cMediaNode>
                <p:cTn id="32" fill="hold" display="0">
                  <p:stCondLst>
                    <p:cond delay="indefinite"/>
                  </p:stCondLst>
                </p:cTn>
                <p:tgtEl>
                  <p:spTgt spid="6"/>
                </p:tgtEl>
              </p:cMediaNode>
            </p:vide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AA06BA-D92C-148F-5FE9-45D9C26998A7}"/>
              </a:ext>
            </a:extLst>
          </p:cNvPr>
          <p:cNvSpPr>
            <a:spLocks noGrp="1"/>
          </p:cNvSpPr>
          <p:nvPr>
            <p:ph type="title"/>
          </p:nvPr>
        </p:nvSpPr>
        <p:spPr/>
        <p:txBody>
          <a:bodyPr/>
          <a:lstStyle/>
          <a:p>
            <a:r>
              <a:rPr lang="en-US" dirty="0"/>
              <a:t>Post-op clinical observations</a:t>
            </a:r>
          </a:p>
        </p:txBody>
      </p:sp>
      <p:sp>
        <p:nvSpPr>
          <p:cNvPr id="3" name="Content Placeholder 2">
            <a:extLst>
              <a:ext uri="{FF2B5EF4-FFF2-40B4-BE49-F238E27FC236}">
                <a16:creationId xmlns:a16="http://schemas.microsoft.com/office/drawing/2014/main" id="{780A5726-52E8-84E5-81DD-AFEB34D972AD}"/>
              </a:ext>
            </a:extLst>
          </p:cNvPr>
          <p:cNvSpPr>
            <a:spLocks noGrp="1"/>
          </p:cNvSpPr>
          <p:nvPr>
            <p:ph idx="1"/>
          </p:nvPr>
        </p:nvSpPr>
        <p:spPr/>
        <p:txBody>
          <a:bodyPr vert="horz" lIns="91440" tIns="45720" rIns="91440" bIns="45720" rtlCol="0" anchor="t">
            <a:normAutofit/>
          </a:bodyPr>
          <a:lstStyle/>
          <a:p>
            <a:r>
              <a:rPr lang="en-US" dirty="0"/>
              <a:t>ODI : 30</a:t>
            </a:r>
          </a:p>
          <a:p>
            <a:r>
              <a:rPr lang="en-US" dirty="0"/>
              <a:t>VAS: Back 3/10</a:t>
            </a:r>
          </a:p>
          <a:p>
            <a:r>
              <a:rPr lang="en-US" dirty="0">
                <a:ea typeface="+mn-lt"/>
                <a:cs typeface="+mn-lt"/>
              </a:rPr>
              <a:t>Ambulates short distances without difficulty; uses a wheelchair for long distances</a:t>
            </a:r>
            <a:endParaRPr lang="en-US" dirty="0"/>
          </a:p>
        </p:txBody>
      </p:sp>
    </p:spTree>
    <p:extLst>
      <p:ext uri="{BB962C8B-B14F-4D97-AF65-F5344CB8AC3E}">
        <p14:creationId xmlns:p14="http://schemas.microsoft.com/office/powerpoint/2010/main" val="202844235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26F458FAFA42C0478C619F0E3CB77AAF" ma:contentTypeVersion="20" ma:contentTypeDescription="Create a new document." ma:contentTypeScope="" ma:versionID="98334ee67720724bc0036bceb1a91a0e">
  <xsd:schema xmlns:xsd="http://www.w3.org/2001/XMLSchema" xmlns:xs="http://www.w3.org/2001/XMLSchema" xmlns:p="http://schemas.microsoft.com/office/2006/metadata/properties" xmlns:ns2="71b083fe-50ac-41a5-aec0-04c84732a1bd" xmlns:ns3="30dfef88-86c3-41ec-bec9-2354a219c782" targetNamespace="http://schemas.microsoft.com/office/2006/metadata/properties" ma:root="true" ma:fieldsID="19c02d0eaaffdc92cafb69018b821ca3" ns2:_="" ns3:_="">
    <xsd:import namespace="71b083fe-50ac-41a5-aec0-04c84732a1bd"/>
    <xsd:import namespace="30dfef88-86c3-41ec-bec9-2354a219c782"/>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DateTaken" minOccurs="0"/>
                <xsd:element ref="ns2:MediaServiceAutoTags" minOccurs="0"/>
                <xsd:element ref="ns2:MediaServiceLocation" minOccurs="0"/>
                <xsd:element ref="ns2:MediaServiceOCR" minOccurs="0"/>
                <xsd:element ref="ns2:MediaServiceEventHashCode" minOccurs="0"/>
                <xsd:element ref="ns2:MediaServiceGenerationTime" minOccurs="0"/>
                <xsd:element ref="ns2:MediaServiceAutoKeyPoints" minOccurs="0"/>
                <xsd:element ref="ns2:MediaServiceKeyPoints" minOccurs="0"/>
                <xsd:element ref="ns2:MediaLengthInSeconds" minOccurs="0"/>
                <xsd:element ref="ns2:lcf76f155ced4ddcb4097134ff3c332f" minOccurs="0"/>
                <xsd:element ref="ns3:TaxCatchAll" minOccurs="0"/>
                <xsd:element ref="ns2:Hyperlink"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b083fe-50ac-41a5-aec0-04c84732a1b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MediaServiceAutoTags" ma:internalName="MediaServiceAutoTags" ma:readOnly="true">
      <xsd:simpleType>
        <xsd:restriction base="dms:Text"/>
      </xsd:simpleType>
    </xsd:element>
    <xsd:element name="MediaServiceLocation" ma:index="14"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0f4782bc-a14c-4468-9965-3cfa6b555608" ma:termSetId="09814cd3-568e-fe90-9814-8d621ff8fb84" ma:anchorId="fba54fb3-c3e1-fe81-a776-ca4b69148c4d" ma:open="true" ma:isKeyword="false">
      <xsd:complexType>
        <xsd:sequence>
          <xsd:element ref="pc:Terms" minOccurs="0" maxOccurs="1"/>
        </xsd:sequence>
      </xsd:complexType>
    </xsd:element>
    <xsd:element name="Hyperlink" ma:index="24" nillable="true" ma:displayName="Hyperlink" ma:format="Hyperlink" ma:internalName="Hyperlink">
      <xsd:complexType>
        <xsd:complexContent>
          <xsd:extension base="dms:URL">
            <xsd:sequence>
              <xsd:element name="Url" type="dms:ValidUrl" minOccurs="0" nillable="true"/>
              <xsd:element name="Description" type="xsd:string" nillable="true"/>
            </xsd:sequence>
          </xsd:extension>
        </xsd:complexContent>
      </xsd:complexType>
    </xsd:element>
    <xsd:element name="MediaServiceObjectDetectorVersions" ma:index="25"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6"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30dfef88-86c3-41ec-bec9-2354a219c782"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c38b1578-56c4-49fb-a4f7-f28e436efe21}" ma:internalName="TaxCatchAll" ma:showField="CatchAllData" ma:web="30dfef88-86c3-41ec-bec9-2354a219c78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71b083fe-50ac-41a5-aec0-04c84732a1bd">
      <Terms xmlns="http://schemas.microsoft.com/office/infopath/2007/PartnerControls"/>
    </lcf76f155ced4ddcb4097134ff3c332f>
    <TaxCatchAll xmlns="30dfef88-86c3-41ec-bec9-2354a219c782" xsi:nil="true"/>
    <Hyperlink xmlns="71b083fe-50ac-41a5-aec0-04c84732a1bd">
      <Url xsi:nil="true"/>
      <Description xsi:nil="true"/>
    </Hyperlink>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92E8F923-9B52-494B-887F-C6DB9A7C4E3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b083fe-50ac-41a5-aec0-04c84732a1bd"/>
    <ds:schemaRef ds:uri="30dfef88-86c3-41ec-bec9-2354a219c78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749CE541-090D-4BDC-9ABE-2CF834FBB47D}">
  <ds:schemaRefs>
    <ds:schemaRef ds:uri="http://schemas.microsoft.com/office/2006/metadata/properties"/>
    <ds:schemaRef ds:uri="http://schemas.microsoft.com/office/infopath/2007/PartnerControls"/>
    <ds:schemaRef ds:uri="71b083fe-50ac-41a5-aec0-04c84732a1bd"/>
    <ds:schemaRef ds:uri="30dfef88-86c3-41ec-bec9-2354a219c782"/>
  </ds:schemaRefs>
</ds:datastoreItem>
</file>

<file path=customXml/itemProps3.xml><?xml version="1.0" encoding="utf-8"?>
<ds:datastoreItem xmlns:ds="http://schemas.openxmlformats.org/officeDocument/2006/customXml" ds:itemID="{0D4C24A0-F872-41C5-8287-E04D2885B938}">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100</TotalTime>
  <Words>594</Words>
  <Application>Microsoft Office PowerPoint</Application>
  <PresentationFormat>Widescreen</PresentationFormat>
  <Paragraphs>56</Paragraphs>
  <Slides>9</Slides>
  <Notes>5</Notes>
  <HiddenSlides>0</HiddenSlides>
  <MMClips>6</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Office Theme</vt:lpstr>
      <vt:lpstr>Clinical Storyboard MagnetOs Flex Matrix in a 2-level thoracolumbar fusion in a spinal oncology case  Dr. Vikram Chakravarthy is a neurosurgeon and spine oncologist at The Ohio State University Wexner Medical Center. Dr. Chakravarthy completed a combined orthopedic/neurosurgery fellowship in complex spine and deformity at the Cleveland Clinic and a second fellowship at Memorial Sloan Kettering Cancer Center in neurosurgical (spine) oncology.  In the interactive Clinical Storyboard below, one of Dr. Chakravarthy’s patients is followed before a partial corpectomy and fusion with MagnetOs Flex Matrix through 6 months with computed tomography imaging.</vt:lpstr>
      <vt:lpstr>Demographics</vt:lpstr>
      <vt:lpstr>Pre-operative Exam</vt:lpstr>
      <vt:lpstr>PowerPoint Presentation</vt:lpstr>
      <vt:lpstr>Procedure</vt:lpstr>
      <vt:lpstr>3 month CTs</vt:lpstr>
      <vt:lpstr>6 month X-Rays</vt:lpstr>
      <vt:lpstr>6 month CTs</vt:lpstr>
      <vt:lpstr>Post-op clinical observations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Casey Butrico</dc:creator>
  <cp:lastModifiedBy>Kathie Austin</cp:lastModifiedBy>
  <cp:revision>407</cp:revision>
  <dcterms:created xsi:type="dcterms:W3CDTF">2024-11-05T14:00:22Z</dcterms:created>
  <dcterms:modified xsi:type="dcterms:W3CDTF">2025-02-13T12:36:59Z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0x01010026F458FAFA42C0478C619F0E3CB77AAF</vt:lpwstr>
  </property>
</Properties>
</file>